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Lst>
  <p:notesMasterIdLst>
    <p:notesMasterId r:id="rId5"/>
  </p:notesMasterIdLst>
  <p:handoutMasterIdLst>
    <p:handoutMasterId r:id="rId22"/>
  </p:handoutMasterIdLst>
  <p:sldIdLst>
    <p:sldId id="1051" r:id="rId4"/>
    <p:sldId id="922" r:id="rId6"/>
    <p:sldId id="942" r:id="rId7"/>
    <p:sldId id="1085" r:id="rId8"/>
    <p:sldId id="1086" r:id="rId9"/>
    <p:sldId id="1087" r:id="rId10"/>
    <p:sldId id="1089" r:id="rId11"/>
    <p:sldId id="1090" r:id="rId12"/>
    <p:sldId id="1091" r:id="rId13"/>
    <p:sldId id="1092" r:id="rId14"/>
    <p:sldId id="1096" r:id="rId15"/>
    <p:sldId id="1095" r:id="rId16"/>
    <p:sldId id="1093" r:id="rId17"/>
    <p:sldId id="1094" r:id="rId18"/>
    <p:sldId id="1101" r:id="rId19"/>
    <p:sldId id="1103" r:id="rId20"/>
    <p:sldId id="991" r:id="rId21"/>
  </p:sldIdLst>
  <p:sldSz cx="12190095" cy="6858000"/>
  <p:notesSz cx="6858000" cy="992632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u"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76FF"/>
    <a:srgbClr val="996633"/>
    <a:srgbClr val="C0504D"/>
    <a:srgbClr val="F39C12"/>
    <a:srgbClr val="0096FF"/>
    <a:srgbClr val="A5C067"/>
    <a:srgbClr val="FF6600"/>
    <a:srgbClr val="86A051"/>
    <a:srgbClr val="9BBB59"/>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94153" autoAdjust="0"/>
  </p:normalViewPr>
  <p:slideViewPr>
    <p:cSldViewPr>
      <p:cViewPr varScale="1">
        <p:scale>
          <a:sx n="101" d="100"/>
          <a:sy n="101" d="100"/>
        </p:scale>
        <p:origin x="120" y="312"/>
      </p:cViewPr>
      <p:guideLst>
        <p:guide orient="horz" pos="2056"/>
        <p:guide pos="3884"/>
      </p:guideLst>
    </p:cSldViewPr>
  </p:slideViewPr>
  <p:outlineViewPr>
    <p:cViewPr>
      <p:scale>
        <a:sx n="33" d="100"/>
        <a:sy n="33" d="100"/>
      </p:scale>
      <p:origin x="0" y="465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79" d="100"/>
          <a:sy n="79" d="100"/>
        </p:scale>
        <p:origin x="-4050" y="-108"/>
      </p:cViewPr>
      <p:guideLst>
        <p:guide orient="horz" pos="2976"/>
        <p:guide pos="2185"/>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commentAuthors" Target="commentAuthors.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B274574F-E74A-4E74-A796-A6F6A590D501}" type="datetimeFigureOut">
              <a:rPr lang="zh-CN" altLang="en-US" smtClean="0"/>
            </a:fld>
            <a:endParaRPr lang="zh-CN" altLang="en-US"/>
          </a:p>
        </p:txBody>
      </p:sp>
      <p:sp>
        <p:nvSpPr>
          <p:cNvPr id="4" name="页脚占位符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fld id="{D283166E-104F-423A-A7C7-83C46CB6460C}"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96332"/>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5279C032-4778-4128-91B7-116C866FCAA4}" type="datetimeFigureOut">
              <a:rPr lang="zh-CN" altLang="en-US"/>
            </a:fld>
            <a:endParaRPr lang="zh-CN" altLang="en-US"/>
          </a:p>
        </p:txBody>
      </p:sp>
      <p:sp>
        <p:nvSpPr>
          <p:cNvPr id="4" name="幻灯片图像占位符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715153"/>
            <a:ext cx="5486400" cy="4466987"/>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D5588EC7-5B95-4E2E-8C0E-85CF9928F58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379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
        <p:nvSpPr>
          <p:cNvPr id="4" name="灯片编号占位符 3"/>
          <p:cNvSpPr>
            <a:spLocks noGrp="1"/>
          </p:cNvSpPr>
          <p:nvPr>
            <p:ph type="sldNum" sz="quarter" idx="5"/>
          </p:nvPr>
        </p:nvSpPr>
        <p:spPr/>
        <p:txBody>
          <a:bodyPr/>
          <a:lstStyle/>
          <a:p>
            <a:pPr>
              <a:defRPr/>
            </a:pPr>
            <a:fld id="{811A122B-21B4-4C0E-B09E-C8C355F01B70}"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a:solidFill>
                  <a:schemeClr val="tx1"/>
                </a:solidFill>
                <a:effectLst/>
                <a:latin typeface="+mn-lt"/>
                <a:ea typeface="+mn-ea"/>
                <a:cs typeface="+mn-cs"/>
              </a:rPr>
              <a:t>3.</a:t>
            </a:r>
            <a:r>
              <a:rPr lang="zh-CN" altLang="en-US" sz="1200" b="0" i="0" kern="1200" dirty="0">
                <a:solidFill>
                  <a:schemeClr val="tx1"/>
                </a:solidFill>
                <a:effectLst/>
                <a:latin typeface="+mn-lt"/>
                <a:ea typeface="+mn-ea"/>
                <a:cs typeface="+mn-cs"/>
              </a:rPr>
              <a:t> ；</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4.</a:t>
            </a:r>
            <a:r>
              <a:rPr lang="zh-CN" altLang="en-US" sz="1200" b="0" i="0" kern="1200" dirty="0">
                <a:solidFill>
                  <a:schemeClr val="tx1"/>
                </a:solidFill>
                <a:effectLst/>
                <a:latin typeface="+mn-lt"/>
                <a:ea typeface="+mn-ea"/>
                <a:cs typeface="+mn-cs"/>
              </a:rPr>
              <a:t> ；</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5.</a:t>
            </a:r>
            <a:r>
              <a:rPr lang="zh-CN" altLang="en-US" sz="1200" b="0" i="0" kern="1200" dirty="0">
                <a:solidFill>
                  <a:schemeClr val="tx1"/>
                </a:solidFill>
                <a:effectLst/>
                <a:latin typeface="+mn-lt"/>
                <a:ea typeface="+mn-ea"/>
                <a:cs typeface="+mn-cs"/>
              </a:rPr>
              <a:t>主要任务；</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6.</a:t>
            </a:r>
            <a:r>
              <a:rPr lang="zh-CN" altLang="en-US" sz="1200" b="0" i="0" kern="1200" dirty="0">
                <a:solidFill>
                  <a:schemeClr val="tx1"/>
                </a:solidFill>
                <a:effectLst/>
                <a:latin typeface="+mn-lt"/>
                <a:ea typeface="+mn-ea"/>
                <a:cs typeface="+mn-cs"/>
              </a:rPr>
              <a:t> ；</a:t>
            </a:r>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   </a:t>
            </a:r>
            <a:r>
              <a:rPr lang="en-US" altLang="zh-CN" sz="1200" b="0" i="0" kern="1200" dirty="0">
                <a:solidFill>
                  <a:schemeClr val="tx1"/>
                </a:solidFill>
                <a:effectLst/>
                <a:latin typeface="+mn-lt"/>
                <a:ea typeface="+mn-ea"/>
                <a:cs typeface="+mn-cs"/>
              </a:rPr>
              <a:t>7.</a:t>
            </a:r>
            <a:endParaRPr lang="zh-CN" altLang="en-US" dirty="0"/>
          </a:p>
        </p:txBody>
      </p:sp>
      <p:sp>
        <p:nvSpPr>
          <p:cNvPr id="4" name="灯片编号占位符 3"/>
          <p:cNvSpPr>
            <a:spLocks noGrp="1"/>
          </p:cNvSpPr>
          <p:nvPr>
            <p:ph type="sldNum" sz="quarter" idx="10"/>
          </p:nvPr>
        </p:nvSpPr>
        <p:spPr/>
        <p:txBody>
          <a:bodyPr/>
          <a:lstStyle/>
          <a:p>
            <a:pPr>
              <a:defRPr/>
            </a:pPr>
            <a:fld id="{D5588EC7-5B95-4E2E-8C0E-85CF9928F58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993C656-FDCC-4FED-B4CC-1C59C5E99676}"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5D157F5-2C69-47F0-9E46-5B1D14B59970}"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1613"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38"/>
            <a:ext cx="80772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1613"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28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1612"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613" y="2906713"/>
            <a:ext cx="10361612"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0"/>
            <a:ext cx="54086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0613"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2838" y="1535113"/>
            <a:ext cx="53879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2838" y="2174875"/>
            <a:ext cx="53879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0025"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5675" y="273050"/>
            <a:ext cx="68151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0" y="1435100"/>
            <a:ext cx="401002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2FC0304B-100E-4649-A2F5-2DD54D479EE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D379C87-4EC8-459A-989D-4D2D7A85C81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0.xml"/><Relationship Id="rId8" Type="http://schemas.openxmlformats.org/officeDocument/2006/relationships/slideLayout" Target="../slideLayouts/slideLayout9.xml"/><Relationship Id="rId7" Type="http://schemas.openxmlformats.org/officeDocument/2006/relationships/slideLayout" Target="../slideLayouts/slideLayout8.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3" Type="http://schemas.openxmlformats.org/officeDocument/2006/relationships/slideLayout" Target="../slideLayouts/slideLayout4.xml"/><Relationship Id="rId2" Type="http://schemas.openxmlformats.org/officeDocument/2006/relationships/slideLayout" Target="../slideLayouts/slideLayout3.xml"/><Relationship Id="rId12" Type="http://schemas.openxmlformats.org/officeDocument/2006/relationships/theme" Target="../theme/theme2.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12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idx="1"/>
          </p:nvPr>
        </p:nvSpPr>
        <p:spPr bwMode="auto">
          <a:xfrm>
            <a:off x="609600" y="1600200"/>
            <a:ext cx="1097121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ea typeface="+mn-ea"/>
              </a:defRPr>
            </a:lvl1pPr>
          </a:lstStyle>
          <a:p>
            <a:pPr>
              <a:defRPr/>
            </a:pPr>
            <a:fld id="{4B8EF2C8-C02A-4337-8B3B-D701ACDCE1BE}" type="datetimeFigureOut">
              <a:rPr lang="zh-CN" altLang="en-US"/>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ea typeface="+mn-ea"/>
              </a:defRPr>
            </a:lvl1pPr>
          </a:lstStyle>
          <a:p>
            <a:pPr>
              <a:defRPr/>
            </a:pPr>
            <a:fld id="{46C0495B-7676-4770-9ACF-EC9F155E6AD2}" type="slidenum">
              <a:rPr lang="zh-CN" altLang="en-US"/>
            </a:fld>
            <a:endParaRPr lang="zh-CN" altLang="en-US"/>
          </a:p>
        </p:txBody>
      </p:sp>
      <p:cxnSp>
        <p:nvCxnSpPr>
          <p:cNvPr id="7" name="直接连接符 6"/>
          <p:cNvCxnSpPr/>
          <p:nvPr/>
        </p:nvCxnSpPr>
        <p:spPr>
          <a:xfrm flipV="1">
            <a:off x="0" y="857250"/>
            <a:ext cx="12190413" cy="0"/>
          </a:xfrm>
          <a:prstGeom prst="line">
            <a:avLst/>
          </a:prstGeom>
          <a:ln w="44450">
            <a:solidFill>
              <a:srgbClr val="2676FF"/>
            </a:solidFill>
          </a:ln>
        </p:spPr>
        <p:style>
          <a:lnRef idx="1">
            <a:schemeClr val="accent1"/>
          </a:lnRef>
          <a:fillRef idx="0">
            <a:schemeClr val="accent1"/>
          </a:fillRef>
          <a:effectRef idx="0">
            <a:schemeClr val="accent1"/>
          </a:effectRef>
          <a:fontRef idx="minor">
            <a:schemeClr val="tx1"/>
          </a:fontRef>
        </p:style>
      </p:cxnSp>
      <p:pic>
        <p:nvPicPr>
          <p:cNvPr id="2" name="Picture 2" descr="D:\桌面备份2020-5\龙芯校企合作介绍\龙芯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090901" y="162947"/>
            <a:ext cx="1800200" cy="52921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1213"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200"/>
            <a:ext cx="10971213"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0304B-100E-4649-A2F5-2DD54D479EEF}" type="datetimeFigureOut">
              <a:rPr lang="zh-CN" altLang="en-US" smtClean="0"/>
            </a:fld>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379C87-4EC8-459A-989D-4D2D7A85C813}"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1.png"/><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4.png"/><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5.png"/><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png"/><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矩形 16"/>
          <p:cNvSpPr>
            <a:spLocks noChangeArrowheads="1"/>
          </p:cNvSpPr>
          <p:nvPr/>
        </p:nvSpPr>
        <p:spPr bwMode="auto">
          <a:xfrm>
            <a:off x="0" y="1809105"/>
            <a:ext cx="12190413" cy="2339975"/>
          </a:xfrm>
          <a:prstGeom prst="rect">
            <a:avLst/>
          </a:prstGeom>
          <a:solidFill>
            <a:srgbClr val="2676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sz="2000">
              <a:solidFill>
                <a:srgbClr val="FFFFFF"/>
              </a:solidFill>
              <a:ea typeface="微软雅黑" panose="020B0503020204020204" charset="-122"/>
              <a:sym typeface="宋体" panose="02010600030101010101" pitchFamily="2" charset="-122"/>
            </a:endParaRPr>
          </a:p>
        </p:txBody>
      </p:sp>
      <p:sp>
        <p:nvSpPr>
          <p:cNvPr id="3" name="矩形 2"/>
          <p:cNvSpPr/>
          <p:nvPr/>
        </p:nvSpPr>
        <p:spPr>
          <a:xfrm>
            <a:off x="0" y="83077"/>
            <a:ext cx="12190413" cy="1296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latin typeface="Arial" panose="020B0604020202020204" pitchFamily="34" charset="0"/>
              <a:ea typeface="微软雅黑" panose="020B0503020204020204" charset="-122"/>
            </a:endParaRPr>
          </a:p>
        </p:txBody>
      </p:sp>
      <p:sp>
        <p:nvSpPr>
          <p:cNvPr id="9" name="文本框 6"/>
          <p:cNvSpPr txBox="1"/>
          <p:nvPr/>
        </p:nvSpPr>
        <p:spPr>
          <a:xfrm>
            <a:off x="910590" y="2420620"/>
            <a:ext cx="10285095" cy="922020"/>
          </a:xfrm>
          <a:prstGeom prst="rect">
            <a:avLst/>
          </a:prstGeom>
          <a:noFill/>
        </p:spPr>
        <p:txBody>
          <a:bodyPr wrap="square" rtlCol="0">
            <a:spAutoFit/>
          </a:bodyPr>
          <a:lstStyle/>
          <a:p>
            <a:pPr algn="ctr">
              <a:lnSpc>
                <a:spcPct val="150000"/>
              </a:lnSpc>
              <a:defRPr/>
            </a:pPr>
            <a:r>
              <a:rPr kumimoji="1" sz="3600" kern="0" dirty="0">
                <a:solidFill>
                  <a:srgbClr val="FFFFFF"/>
                </a:solidFill>
                <a:ea typeface="微软雅黑" panose="020B0503020204020204" charset="-122"/>
                <a:sym typeface="+mn-ea"/>
              </a:rPr>
              <a:t>第三讲 龙芯2K1000的GPIO设置</a:t>
            </a:r>
            <a:endParaRPr kumimoji="1" sz="3600" kern="0" dirty="0">
              <a:solidFill>
                <a:srgbClr val="FFFFFF"/>
              </a:solidFill>
              <a:ea typeface="微软雅黑" panose="020B0503020204020204" charset="-122"/>
              <a:sym typeface="+mn-ea"/>
            </a:endParaRPr>
          </a:p>
        </p:txBody>
      </p:sp>
      <p:pic>
        <p:nvPicPr>
          <p:cNvPr id="4" name="Picture 2" descr="D:\桌面备份2020-5\龙芯校企合作介绍\龙芯LOGO.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9695180" y="188595"/>
            <a:ext cx="1838325" cy="540385"/>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descr="公司图标"/>
          <p:cNvPicPr>
            <a:picLocks noChangeAspect="1"/>
          </p:cNvPicPr>
          <p:nvPr/>
        </p:nvPicPr>
        <p:blipFill>
          <a:blip r:embed="rId2"/>
          <a:stretch>
            <a:fillRect/>
          </a:stretch>
        </p:blipFill>
        <p:spPr>
          <a:xfrm>
            <a:off x="6732905" y="83185"/>
            <a:ext cx="2962275" cy="78549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三、龙芯2K1000 GPIO驱动编程</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599690" cy="367030"/>
          </a:xfrm>
          <a:prstGeom prst="rect">
            <a:avLst/>
          </a:prstGeom>
        </p:spPr>
        <p:txBody>
          <a:bodyPr wrap="none" lIns="91431" tIns="45716" rIns="91431" bIns="45716">
            <a:spAutoFit/>
          </a:bodyPr>
          <a:lstStyle/>
          <a:p>
            <a:pPr algn="l"/>
            <a:r>
              <a:rPr lang="en-US" altLang="zh-CN" b="1" dirty="0">
                <a:solidFill>
                  <a:schemeClr val="tx1">
                    <a:lumMod val="75000"/>
                    <a:lumOff val="25000"/>
                  </a:schemeClr>
                </a:solidFill>
                <a:latin typeface="微软雅黑" panose="020B0503020204020204" charset="-122"/>
                <a:ea typeface="微软雅黑" panose="020B0503020204020204" charset="-122"/>
                <a:sym typeface="+mn-ea"/>
              </a:rPr>
              <a:t>GPIO</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驱动程序</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编写步骤</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sp>
        <p:nvSpPr>
          <p:cNvPr id="7" name="矩形 6"/>
          <p:cNvSpPr>
            <a:spLocks noChangeArrowheads="1"/>
          </p:cNvSpPr>
          <p:nvPr/>
        </p:nvSpPr>
        <p:spPr bwMode="auto">
          <a:xfrm>
            <a:off x="380365" y="1557020"/>
            <a:ext cx="10448925" cy="21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altLang="zh-CN" sz="1800" dirty="0">
                <a:solidFill>
                  <a:schemeClr val="tx1">
                    <a:lumMod val="65000"/>
                    <a:lumOff val="35000"/>
                  </a:schemeClr>
                </a:solidFill>
              </a:rPr>
              <a:t>     </a:t>
            </a:r>
            <a:r>
              <a:rPr lang="en-US" altLang="zh-CN" sz="1800" dirty="0">
                <a:solidFill>
                  <a:schemeClr val="tx1">
                    <a:lumMod val="65000"/>
                    <a:lumOff val="35000"/>
                  </a:schemeClr>
                </a:solidFill>
                <a:cs typeface="微软雅黑" panose="020B0503020204020204" charset="-122"/>
              </a:rPr>
              <a:t>  </a:t>
            </a:r>
            <a:r>
              <a:rPr lang="en-US" sz="1800" dirty="0">
                <a:solidFill>
                  <a:schemeClr val="tx1">
                    <a:lumMod val="65000"/>
                    <a:lumOff val="35000"/>
                  </a:schemeClr>
                </a:solidFill>
                <a:cs typeface="微软雅黑" panose="020B0503020204020204" charset="-122"/>
              </a:rPr>
              <a:t>1</a:t>
            </a:r>
            <a:r>
              <a:rPr lang="zh-CN" altLang="en-US" sz="1800" dirty="0">
                <a:solidFill>
                  <a:schemeClr val="tx1">
                    <a:lumMod val="65000"/>
                    <a:lumOff val="35000"/>
                  </a:schemeClr>
                </a:solidFill>
                <a:cs typeface="微软雅黑" panose="020B0503020204020204" charset="-122"/>
              </a:rPr>
              <a:t>、初始化</a:t>
            </a:r>
            <a:r>
              <a:rPr lang="en-US" altLang="zh-CN" sz="1800" dirty="0">
                <a:solidFill>
                  <a:schemeClr val="tx1">
                    <a:lumMod val="65000"/>
                    <a:lumOff val="35000"/>
                  </a:schemeClr>
                </a:solidFill>
                <a:cs typeface="微软雅黑" panose="020B0503020204020204" charset="-122"/>
              </a:rPr>
              <a:t>GPIO</a:t>
            </a:r>
            <a:r>
              <a:rPr lang="zh-CN" altLang="en-US" sz="1800" dirty="0">
                <a:solidFill>
                  <a:schemeClr val="tx1">
                    <a:lumMod val="65000"/>
                    <a:lumOff val="35000"/>
                  </a:schemeClr>
                </a:solidFill>
                <a:cs typeface="微软雅黑" panose="020B0503020204020204" charset="-122"/>
              </a:rPr>
              <a:t>（分配mmap映射寄存器，基地址</a:t>
            </a:r>
            <a:r>
              <a:rPr lang="en-US" altLang="zh-CN" sz="1800" dirty="0">
                <a:solidFill>
                  <a:schemeClr val="tx1">
                    <a:lumMod val="65000"/>
                    <a:lumOff val="35000"/>
                  </a:schemeClr>
                </a:solidFill>
                <a:cs typeface="微软雅黑" panose="020B0503020204020204" charset="-122"/>
              </a:rPr>
              <a:t>0</a:t>
            </a:r>
            <a:r>
              <a:rPr lang="zh-CN" altLang="en-US" sz="1800" dirty="0">
                <a:solidFill>
                  <a:schemeClr val="tx1">
                    <a:lumMod val="65000"/>
                    <a:lumOff val="35000"/>
                  </a:schemeClr>
                </a:solidFill>
                <a:cs typeface="微软雅黑" panose="020B0503020204020204" charset="-122"/>
              </a:rPr>
              <a:t>x1fe10</a:t>
            </a:r>
            <a:r>
              <a:rPr lang="en-US" altLang="zh-CN" sz="1800" dirty="0">
                <a:solidFill>
                  <a:schemeClr val="tx1">
                    <a:lumMod val="65000"/>
                    <a:lumOff val="35000"/>
                  </a:schemeClr>
                </a:solidFill>
                <a:cs typeface="微软雅黑" panose="020B0503020204020204" charset="-122"/>
              </a:rPr>
              <a:t>0</a:t>
            </a:r>
            <a:r>
              <a:rPr lang="zh-CN" altLang="en-US" sz="1800" dirty="0">
                <a:solidFill>
                  <a:schemeClr val="tx1">
                    <a:lumMod val="65000"/>
                    <a:lumOff val="35000"/>
                  </a:schemeClr>
                </a:solidFill>
                <a:cs typeface="微软雅黑" panose="020B0503020204020204" charset="-122"/>
              </a:rPr>
              <a:t>00，分配空间</a:t>
            </a:r>
            <a:r>
              <a:rPr lang="en-US" altLang="zh-CN" sz="1800" dirty="0">
                <a:solidFill>
                  <a:schemeClr val="tx1">
                    <a:lumMod val="65000"/>
                    <a:lumOff val="35000"/>
                  </a:schemeClr>
                </a:solidFill>
                <a:cs typeface="微软雅黑" panose="020B0503020204020204" charset="-122"/>
              </a:rPr>
              <a:t>0x10000</a:t>
            </a:r>
            <a:r>
              <a:rPr lang="zh-CN" altLang="en-US" sz="1800" dirty="0">
                <a:solidFill>
                  <a:schemeClr val="tx1">
                    <a:lumMod val="65000"/>
                    <a:lumOff val="35000"/>
                  </a:schemeClr>
                </a:solidFill>
                <a:cs typeface="微软雅黑" panose="020B0503020204020204" charset="-122"/>
              </a:rPr>
              <a:t>）</a:t>
            </a:r>
            <a:endParaRPr lang="zh-CN" altLang="en-US" sz="1800" dirty="0">
              <a:solidFill>
                <a:schemeClr val="tx1">
                  <a:lumMod val="65000"/>
                  <a:lumOff val="35000"/>
                </a:schemeClr>
              </a:solidFill>
              <a:cs typeface="微软雅黑" panose="020B0503020204020204" charset="-122"/>
            </a:endParaRPr>
          </a:p>
          <a:p>
            <a:pPr eaLnBrk="1" latinLnBrk="1" hangingPunct="1">
              <a:lnSpc>
                <a:spcPct val="150000"/>
              </a:lnSpc>
              <a:spcBef>
                <a:spcPct val="0"/>
              </a:spcBef>
              <a:buNone/>
            </a:pPr>
            <a:r>
              <a:rPr lang="en-US" altLang="zh-CN" sz="1800" dirty="0">
                <a:solidFill>
                  <a:schemeClr val="tx1">
                    <a:lumMod val="65000"/>
                    <a:lumOff val="35000"/>
                  </a:schemeClr>
                </a:solidFill>
                <a:sym typeface="+mn-ea"/>
              </a:rPr>
              <a:t>     </a:t>
            </a:r>
            <a:r>
              <a:rPr lang="en-US" altLang="zh-CN" sz="1800" dirty="0">
                <a:solidFill>
                  <a:schemeClr val="tx1">
                    <a:lumMod val="65000"/>
                    <a:lumOff val="35000"/>
                  </a:schemeClr>
                </a:solidFill>
                <a:cs typeface="微软雅黑" panose="020B0503020204020204" charset="-122"/>
                <a:sym typeface="+mn-ea"/>
              </a:rPr>
              <a:t>  2</a:t>
            </a:r>
            <a:r>
              <a:rPr lang="zh-CN" altLang="en-US" sz="1800" dirty="0">
                <a:solidFill>
                  <a:schemeClr val="tx1">
                    <a:lumMod val="65000"/>
                    <a:lumOff val="35000"/>
                  </a:schemeClr>
                </a:solidFill>
                <a:cs typeface="微软雅黑" panose="020B0503020204020204" charset="-122"/>
                <a:sym typeface="+mn-ea"/>
              </a:rPr>
              <a:t>、使能</a:t>
            </a:r>
            <a:r>
              <a:rPr lang="en-US" altLang="zh-CN" sz="1800" dirty="0">
                <a:solidFill>
                  <a:schemeClr val="tx1">
                    <a:lumMod val="65000"/>
                    <a:lumOff val="35000"/>
                  </a:schemeClr>
                </a:solidFill>
                <a:cs typeface="微软雅黑" panose="020B0503020204020204" charset="-122"/>
                <a:sym typeface="+mn-ea"/>
              </a:rPr>
              <a:t>GPIO</a:t>
            </a:r>
            <a:r>
              <a:rPr lang="zh-CN" altLang="en-US" sz="1800" dirty="0">
                <a:solidFill>
                  <a:schemeClr val="tx1">
                    <a:lumMod val="65000"/>
                    <a:lumOff val="35000"/>
                  </a:schemeClr>
                </a:solidFill>
                <a:cs typeface="微软雅黑" panose="020B0503020204020204" charset="-122"/>
                <a:sym typeface="+mn-ea"/>
              </a:rPr>
              <a:t>（设置其输入输出模式，地址</a:t>
            </a:r>
            <a:r>
              <a:rPr lang="en-US" altLang="zh-CN" sz="1800" dirty="0">
                <a:solidFill>
                  <a:schemeClr val="tx1">
                    <a:lumMod val="65000"/>
                    <a:lumOff val="35000"/>
                  </a:schemeClr>
                </a:solidFill>
                <a:cs typeface="微软雅黑" panose="020B0503020204020204" charset="-122"/>
                <a:sym typeface="+mn-ea"/>
              </a:rPr>
              <a:t>0</a:t>
            </a:r>
            <a:r>
              <a:rPr lang="zh-CN" altLang="en-US" sz="1800" dirty="0">
                <a:solidFill>
                  <a:schemeClr val="tx1">
                    <a:lumMod val="65000"/>
                    <a:lumOff val="35000"/>
                  </a:schemeClr>
                </a:solidFill>
                <a:cs typeface="微软雅黑" panose="020B0503020204020204" charset="-122"/>
                <a:sym typeface="+mn-ea"/>
              </a:rPr>
              <a:t>x1fe10</a:t>
            </a:r>
            <a:r>
              <a:rPr lang="en-US" altLang="zh-CN" sz="1800" dirty="0">
                <a:solidFill>
                  <a:schemeClr val="tx1">
                    <a:lumMod val="65000"/>
                    <a:lumOff val="35000"/>
                  </a:schemeClr>
                </a:solidFill>
                <a:cs typeface="微软雅黑" panose="020B0503020204020204" charset="-122"/>
                <a:sym typeface="+mn-ea"/>
              </a:rPr>
              <a:t>5</a:t>
            </a:r>
            <a:r>
              <a:rPr lang="zh-CN" altLang="en-US" sz="1800" dirty="0">
                <a:solidFill>
                  <a:schemeClr val="tx1">
                    <a:lumMod val="65000"/>
                    <a:lumOff val="35000"/>
                  </a:schemeClr>
                </a:solidFill>
                <a:cs typeface="微软雅黑" panose="020B0503020204020204" charset="-122"/>
                <a:sym typeface="+mn-ea"/>
              </a:rPr>
              <a:t>00</a:t>
            </a:r>
            <a:r>
              <a:rPr lang="zh-CN" sz="1800" dirty="0">
                <a:solidFill>
                  <a:schemeClr val="tx1">
                    <a:lumMod val="65000"/>
                    <a:lumOff val="35000"/>
                  </a:schemeClr>
                </a:solidFill>
                <a:cs typeface="微软雅黑" panose="020B0503020204020204" charset="-122"/>
                <a:sym typeface="+mn-ea"/>
              </a:rPr>
              <a:t>）</a:t>
            </a:r>
            <a:endParaRPr lang="zh-CN" sz="1800" dirty="0">
              <a:solidFill>
                <a:schemeClr val="tx1">
                  <a:lumMod val="65000"/>
                  <a:lumOff val="35000"/>
                </a:schemeClr>
              </a:solidFill>
              <a:cs typeface="微软雅黑" panose="020B0503020204020204" charset="-122"/>
              <a:sym typeface="+mn-ea"/>
            </a:endParaRPr>
          </a:p>
          <a:p>
            <a:pPr eaLnBrk="1" latinLnBrk="1" hangingPunct="1">
              <a:lnSpc>
                <a:spcPct val="150000"/>
              </a:lnSpc>
              <a:spcBef>
                <a:spcPct val="0"/>
              </a:spcBef>
              <a:buNone/>
            </a:pPr>
            <a:r>
              <a:rPr lang="en-US" altLang="zh-CN" sz="1800" dirty="0">
                <a:solidFill>
                  <a:schemeClr val="tx1">
                    <a:lumMod val="65000"/>
                    <a:lumOff val="35000"/>
                  </a:schemeClr>
                </a:solidFill>
                <a:sym typeface="+mn-ea"/>
              </a:rPr>
              <a:t>     </a:t>
            </a:r>
            <a:r>
              <a:rPr lang="en-US" altLang="zh-CN" sz="1800" dirty="0">
                <a:solidFill>
                  <a:schemeClr val="tx1">
                    <a:lumMod val="65000"/>
                    <a:lumOff val="35000"/>
                  </a:schemeClr>
                </a:solidFill>
                <a:cs typeface="微软雅黑" panose="020B0503020204020204" charset="-122"/>
                <a:sym typeface="+mn-ea"/>
              </a:rPr>
              <a:t>  3</a:t>
            </a:r>
            <a:r>
              <a:rPr lang="zh-CN" altLang="en-US" sz="1800" dirty="0">
                <a:solidFill>
                  <a:schemeClr val="tx1">
                    <a:lumMod val="65000"/>
                    <a:lumOff val="35000"/>
                  </a:schemeClr>
                </a:solidFill>
                <a:cs typeface="微软雅黑" panose="020B0503020204020204" charset="-122"/>
                <a:sym typeface="+mn-ea"/>
              </a:rPr>
              <a:t>、</a:t>
            </a:r>
            <a:r>
              <a:rPr lang="en-US" altLang="zh-CN" sz="1800" dirty="0">
                <a:solidFill>
                  <a:schemeClr val="tx1">
                    <a:lumMod val="65000"/>
                    <a:lumOff val="35000"/>
                  </a:schemeClr>
                </a:solidFill>
                <a:cs typeface="微软雅黑" panose="020B0503020204020204" charset="-122"/>
                <a:sym typeface="+mn-ea"/>
              </a:rPr>
              <a:t>GPIO</a:t>
            </a:r>
            <a:r>
              <a:rPr lang="zh-CN" altLang="en-US" sz="1800" dirty="0">
                <a:solidFill>
                  <a:schemeClr val="tx1">
                    <a:lumMod val="65000"/>
                    <a:lumOff val="35000"/>
                  </a:schemeClr>
                </a:solidFill>
                <a:cs typeface="微软雅黑" panose="020B0503020204020204" charset="-122"/>
                <a:sym typeface="+mn-ea"/>
              </a:rPr>
              <a:t>输出（地址</a:t>
            </a:r>
            <a:r>
              <a:rPr lang="en-US" altLang="zh-CN" sz="1800" dirty="0">
                <a:solidFill>
                  <a:schemeClr val="tx1">
                    <a:lumMod val="65000"/>
                    <a:lumOff val="35000"/>
                  </a:schemeClr>
                </a:solidFill>
                <a:cs typeface="微软雅黑" panose="020B0503020204020204" charset="-122"/>
                <a:sym typeface="+mn-ea"/>
              </a:rPr>
              <a:t>0</a:t>
            </a:r>
            <a:r>
              <a:rPr lang="zh-CN" altLang="en-US" sz="1800" dirty="0">
                <a:solidFill>
                  <a:schemeClr val="tx1">
                    <a:lumMod val="65000"/>
                    <a:lumOff val="35000"/>
                  </a:schemeClr>
                </a:solidFill>
                <a:cs typeface="微软雅黑" panose="020B0503020204020204" charset="-122"/>
                <a:sym typeface="+mn-ea"/>
              </a:rPr>
              <a:t>x1fe10</a:t>
            </a:r>
            <a:r>
              <a:rPr lang="en-US" altLang="zh-CN" sz="1800" dirty="0">
                <a:solidFill>
                  <a:schemeClr val="tx1">
                    <a:lumMod val="65000"/>
                    <a:lumOff val="35000"/>
                  </a:schemeClr>
                </a:solidFill>
                <a:cs typeface="微软雅黑" panose="020B0503020204020204" charset="-122"/>
                <a:sym typeface="+mn-ea"/>
              </a:rPr>
              <a:t>51</a:t>
            </a:r>
            <a:r>
              <a:rPr lang="zh-CN" altLang="en-US" sz="1800" dirty="0">
                <a:solidFill>
                  <a:schemeClr val="tx1">
                    <a:lumMod val="65000"/>
                    <a:lumOff val="35000"/>
                  </a:schemeClr>
                </a:solidFill>
                <a:cs typeface="微软雅黑" panose="020B0503020204020204" charset="-122"/>
                <a:sym typeface="+mn-ea"/>
              </a:rPr>
              <a:t>0</a:t>
            </a:r>
            <a:r>
              <a:rPr lang="zh-CN" sz="1800" dirty="0">
                <a:solidFill>
                  <a:schemeClr val="tx1">
                    <a:lumMod val="65000"/>
                    <a:lumOff val="35000"/>
                  </a:schemeClr>
                </a:solidFill>
                <a:cs typeface="微软雅黑" panose="020B0503020204020204" charset="-122"/>
                <a:sym typeface="+mn-ea"/>
              </a:rPr>
              <a:t>）</a:t>
            </a:r>
            <a:endParaRPr lang="zh-CN" sz="1800" dirty="0">
              <a:solidFill>
                <a:schemeClr val="tx1">
                  <a:lumMod val="65000"/>
                  <a:lumOff val="35000"/>
                </a:schemeClr>
              </a:solidFill>
              <a:cs typeface="微软雅黑" panose="020B0503020204020204" charset="-122"/>
              <a:sym typeface="+mn-ea"/>
            </a:endParaRPr>
          </a:p>
          <a:p>
            <a:pPr eaLnBrk="1" latinLnBrk="1" hangingPunct="1">
              <a:lnSpc>
                <a:spcPct val="150000"/>
              </a:lnSpc>
              <a:spcBef>
                <a:spcPct val="0"/>
              </a:spcBef>
              <a:buNone/>
            </a:pPr>
            <a:r>
              <a:rPr lang="en-US" altLang="zh-CN" sz="1800" dirty="0">
                <a:solidFill>
                  <a:schemeClr val="tx1">
                    <a:lumMod val="65000"/>
                    <a:lumOff val="35000"/>
                  </a:schemeClr>
                </a:solidFill>
                <a:sym typeface="+mn-ea"/>
              </a:rPr>
              <a:t>     </a:t>
            </a:r>
            <a:r>
              <a:rPr lang="en-US" altLang="zh-CN" sz="1800" dirty="0">
                <a:solidFill>
                  <a:schemeClr val="tx1">
                    <a:lumMod val="65000"/>
                    <a:lumOff val="35000"/>
                  </a:schemeClr>
                </a:solidFill>
                <a:cs typeface="微软雅黑" panose="020B0503020204020204" charset="-122"/>
                <a:sym typeface="+mn-ea"/>
              </a:rPr>
              <a:t>  4</a:t>
            </a:r>
            <a:r>
              <a:rPr lang="zh-CN" altLang="en-US" sz="1800" dirty="0">
                <a:solidFill>
                  <a:schemeClr val="tx1">
                    <a:lumMod val="65000"/>
                    <a:lumOff val="35000"/>
                  </a:schemeClr>
                </a:solidFill>
                <a:cs typeface="微软雅黑" panose="020B0503020204020204" charset="-122"/>
                <a:sym typeface="+mn-ea"/>
              </a:rPr>
              <a:t>、</a:t>
            </a:r>
            <a:r>
              <a:rPr lang="en-US" altLang="zh-CN" sz="1800" dirty="0">
                <a:solidFill>
                  <a:schemeClr val="tx1">
                    <a:lumMod val="65000"/>
                    <a:lumOff val="35000"/>
                  </a:schemeClr>
                </a:solidFill>
                <a:cs typeface="微软雅黑" panose="020B0503020204020204" charset="-122"/>
                <a:sym typeface="+mn-ea"/>
              </a:rPr>
              <a:t>GPIO</a:t>
            </a:r>
            <a:r>
              <a:rPr lang="zh-CN" altLang="en-US" sz="1800" dirty="0">
                <a:solidFill>
                  <a:schemeClr val="tx1">
                    <a:lumMod val="65000"/>
                    <a:lumOff val="35000"/>
                  </a:schemeClr>
                </a:solidFill>
                <a:cs typeface="微软雅黑" panose="020B0503020204020204" charset="-122"/>
                <a:sym typeface="+mn-ea"/>
              </a:rPr>
              <a:t>输入（地址</a:t>
            </a:r>
            <a:r>
              <a:rPr lang="en-US" altLang="zh-CN" sz="1800" dirty="0">
                <a:solidFill>
                  <a:schemeClr val="tx1">
                    <a:lumMod val="65000"/>
                    <a:lumOff val="35000"/>
                  </a:schemeClr>
                </a:solidFill>
                <a:cs typeface="微软雅黑" panose="020B0503020204020204" charset="-122"/>
                <a:sym typeface="+mn-ea"/>
              </a:rPr>
              <a:t>0</a:t>
            </a:r>
            <a:r>
              <a:rPr lang="zh-CN" altLang="en-US" sz="1800" dirty="0">
                <a:solidFill>
                  <a:schemeClr val="tx1">
                    <a:lumMod val="65000"/>
                    <a:lumOff val="35000"/>
                  </a:schemeClr>
                </a:solidFill>
                <a:cs typeface="微软雅黑" panose="020B0503020204020204" charset="-122"/>
                <a:sym typeface="+mn-ea"/>
              </a:rPr>
              <a:t>x1fe10</a:t>
            </a:r>
            <a:r>
              <a:rPr lang="en-US" altLang="zh-CN" sz="1800" dirty="0">
                <a:solidFill>
                  <a:schemeClr val="tx1">
                    <a:lumMod val="65000"/>
                    <a:lumOff val="35000"/>
                  </a:schemeClr>
                </a:solidFill>
                <a:cs typeface="微软雅黑" panose="020B0503020204020204" charset="-122"/>
                <a:sym typeface="+mn-ea"/>
              </a:rPr>
              <a:t>52</a:t>
            </a:r>
            <a:r>
              <a:rPr lang="zh-CN" altLang="en-US" sz="1800" dirty="0">
                <a:solidFill>
                  <a:schemeClr val="tx1">
                    <a:lumMod val="65000"/>
                    <a:lumOff val="35000"/>
                  </a:schemeClr>
                </a:solidFill>
                <a:cs typeface="微软雅黑" panose="020B0503020204020204" charset="-122"/>
                <a:sym typeface="+mn-ea"/>
              </a:rPr>
              <a:t>0</a:t>
            </a:r>
            <a:r>
              <a:rPr lang="zh-CN" sz="1800" dirty="0">
                <a:solidFill>
                  <a:schemeClr val="tx1">
                    <a:lumMod val="65000"/>
                    <a:lumOff val="35000"/>
                  </a:schemeClr>
                </a:solidFill>
                <a:cs typeface="微软雅黑" panose="020B0503020204020204" charset="-122"/>
                <a:sym typeface="+mn-ea"/>
              </a:rPr>
              <a:t>）</a:t>
            </a:r>
            <a:endParaRPr lang="zh-CN" sz="1800" dirty="0">
              <a:solidFill>
                <a:schemeClr val="tx1">
                  <a:lumMod val="65000"/>
                  <a:lumOff val="35000"/>
                </a:schemeClr>
              </a:solidFill>
              <a:cs typeface="微软雅黑" panose="020B0503020204020204" charset="-122"/>
              <a:sym typeface="+mn-ea"/>
            </a:endParaRPr>
          </a:p>
          <a:p>
            <a:pPr eaLnBrk="1" latinLnBrk="1" hangingPunct="1">
              <a:lnSpc>
                <a:spcPct val="150000"/>
              </a:lnSpc>
              <a:spcBef>
                <a:spcPct val="0"/>
              </a:spcBef>
              <a:buNone/>
            </a:pPr>
            <a:r>
              <a:rPr lang="en-US" altLang="zh-CN" sz="1800" dirty="0">
                <a:solidFill>
                  <a:schemeClr val="tx1">
                    <a:lumMod val="65000"/>
                    <a:lumOff val="35000"/>
                  </a:schemeClr>
                </a:solidFill>
                <a:sym typeface="+mn-ea"/>
              </a:rPr>
              <a:t>     </a:t>
            </a:r>
            <a:r>
              <a:rPr lang="en-US" altLang="zh-CN" sz="1800" dirty="0">
                <a:solidFill>
                  <a:schemeClr val="tx1">
                    <a:lumMod val="65000"/>
                    <a:lumOff val="35000"/>
                  </a:schemeClr>
                </a:solidFill>
                <a:cs typeface="微软雅黑" panose="020B0503020204020204" charset="-122"/>
                <a:sym typeface="+mn-ea"/>
              </a:rPr>
              <a:t>  5</a:t>
            </a:r>
            <a:r>
              <a:rPr lang="zh-CN" altLang="en-US" sz="1800" dirty="0">
                <a:solidFill>
                  <a:schemeClr val="tx1">
                    <a:lumMod val="65000"/>
                    <a:lumOff val="35000"/>
                  </a:schemeClr>
                </a:solidFill>
                <a:cs typeface="微软雅黑" panose="020B0503020204020204" charset="-122"/>
                <a:sym typeface="+mn-ea"/>
              </a:rPr>
              <a:t>、</a:t>
            </a:r>
            <a:r>
              <a:rPr lang="en-US" altLang="zh-CN" sz="1800" dirty="0">
                <a:solidFill>
                  <a:schemeClr val="tx1">
                    <a:lumMod val="65000"/>
                    <a:lumOff val="35000"/>
                  </a:schemeClr>
                </a:solidFill>
                <a:cs typeface="微软雅黑" panose="020B0503020204020204" charset="-122"/>
                <a:sym typeface="+mn-ea"/>
              </a:rPr>
              <a:t>GPIO</a:t>
            </a:r>
            <a:r>
              <a:rPr lang="zh-CN" altLang="en-US" sz="1800" dirty="0">
                <a:solidFill>
                  <a:schemeClr val="tx1">
                    <a:lumMod val="65000"/>
                    <a:lumOff val="35000"/>
                  </a:schemeClr>
                </a:solidFill>
                <a:cs typeface="微软雅黑" panose="020B0503020204020204" charset="-122"/>
                <a:sym typeface="+mn-ea"/>
              </a:rPr>
              <a:t>关闭（解除映射关系</a:t>
            </a:r>
            <a:r>
              <a:rPr lang="zh-CN" sz="1800" dirty="0">
                <a:solidFill>
                  <a:schemeClr val="tx1">
                    <a:lumMod val="65000"/>
                    <a:lumOff val="35000"/>
                  </a:schemeClr>
                </a:solidFill>
                <a:cs typeface="微软雅黑" panose="020B0503020204020204" charset="-122"/>
                <a:sym typeface="+mn-ea"/>
              </a:rPr>
              <a:t>）</a:t>
            </a:r>
            <a:endParaRPr lang="en-US" altLang="zh-CN" sz="1800" dirty="0">
              <a:solidFill>
                <a:schemeClr val="tx1">
                  <a:lumMod val="65000"/>
                  <a:lumOff val="35000"/>
                </a:schemeClr>
              </a:solidFill>
              <a:cs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三、龙芯2K1000 GPIO驱动编程</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602740" cy="367030"/>
          </a:xfrm>
          <a:prstGeom prst="rect">
            <a:avLst/>
          </a:prstGeom>
        </p:spPr>
        <p:txBody>
          <a:bodyPr wrap="none" lIns="91431" tIns="45716" rIns="91431" bIns="45716">
            <a:spAutoFit/>
          </a:bodyPr>
          <a:lstStyle/>
          <a:p>
            <a:pPr algn="l"/>
            <a:r>
              <a:rPr lang="en-US" altLang="zh-CN" b="1" dirty="0">
                <a:solidFill>
                  <a:schemeClr val="tx1">
                    <a:lumMod val="75000"/>
                    <a:lumOff val="25000"/>
                  </a:schemeClr>
                </a:solidFill>
                <a:latin typeface="微软雅黑" panose="020B0503020204020204" charset="-122"/>
                <a:ea typeface="微软雅黑" panose="020B0503020204020204" charset="-122"/>
                <a:sym typeface="+mn-ea"/>
              </a:rPr>
              <a:t>gpio.h</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头文件</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sp>
        <p:nvSpPr>
          <p:cNvPr id="8" name="矩形 7"/>
          <p:cNvSpPr>
            <a:spLocks noChangeArrowheads="1"/>
          </p:cNvSpPr>
          <p:nvPr/>
        </p:nvSpPr>
        <p:spPr bwMode="auto">
          <a:xfrm>
            <a:off x="380365" y="1557020"/>
            <a:ext cx="1044892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altLang="zh-CN" sz="1800" dirty="0">
                <a:solidFill>
                  <a:schemeClr val="tx1">
                    <a:lumMod val="65000"/>
                    <a:lumOff val="35000"/>
                  </a:schemeClr>
                </a:solidFill>
              </a:rPr>
              <a:t>       </a:t>
            </a:r>
            <a:r>
              <a:rPr lang="zh-CN" altLang="en-US" sz="1800" dirty="0">
                <a:solidFill>
                  <a:schemeClr val="tx1">
                    <a:lumMod val="65000"/>
                    <a:lumOff val="35000"/>
                  </a:schemeClr>
                </a:solidFill>
              </a:rPr>
              <a:t>根据上面的步骤，定义好参数的</a:t>
            </a:r>
            <a:r>
              <a:rPr lang="zh-CN" altLang="en-US" sz="1800" dirty="0">
                <a:solidFill>
                  <a:schemeClr val="tx1">
                    <a:lumMod val="65000"/>
                    <a:lumOff val="35000"/>
                  </a:schemeClr>
                </a:solidFill>
              </a:rPr>
              <a:t>值</a:t>
            </a:r>
            <a:endParaRPr lang="zh-CN" altLang="en-US" sz="1800" dirty="0">
              <a:solidFill>
                <a:schemeClr val="tx1">
                  <a:lumMod val="65000"/>
                  <a:lumOff val="35000"/>
                </a:schemeClr>
              </a:solidFill>
            </a:endParaRPr>
          </a:p>
        </p:txBody>
      </p:sp>
      <p:pic>
        <p:nvPicPr>
          <p:cNvPr id="11" name="图片 10"/>
          <p:cNvPicPr>
            <a:picLocks noChangeAspect="1"/>
          </p:cNvPicPr>
          <p:nvPr/>
        </p:nvPicPr>
        <p:blipFill>
          <a:blip r:embed="rId2"/>
          <a:srcRect b="4384"/>
          <a:stretch>
            <a:fillRect/>
          </a:stretch>
        </p:blipFill>
        <p:spPr>
          <a:xfrm>
            <a:off x="693420" y="2132965"/>
            <a:ext cx="5501640" cy="44094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left)">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三、龙芯2K1000 GPIO驱动编程</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3128010"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初始化</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  </a:t>
            </a:r>
            <a:r>
              <a:rPr lang="zh-CN" b="1" dirty="0">
                <a:solidFill>
                  <a:schemeClr val="tx1">
                    <a:lumMod val="75000"/>
                    <a:lumOff val="25000"/>
                  </a:schemeClr>
                </a:solidFill>
                <a:latin typeface="微软雅黑" panose="020B0503020204020204" charset="-122"/>
                <a:ea typeface="微软雅黑" panose="020B0503020204020204" charset="-122"/>
                <a:sym typeface="+mn-ea"/>
              </a:rPr>
              <a:t>int gpio_init(void);</a:t>
            </a:r>
            <a:endParaRPr 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11" name="图片 10"/>
          <p:cNvPicPr>
            <a:picLocks noChangeAspect="1"/>
          </p:cNvPicPr>
          <p:nvPr/>
        </p:nvPicPr>
        <p:blipFill>
          <a:blip r:embed="rId2"/>
          <a:stretch>
            <a:fillRect/>
          </a:stretch>
        </p:blipFill>
        <p:spPr>
          <a:xfrm>
            <a:off x="623570" y="1772920"/>
            <a:ext cx="10467975" cy="4343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三、龙芯2K1000 GPIO驱动编程</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5018405"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使能</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  </a:t>
            </a:r>
            <a:r>
              <a:rPr lang="zh-CN" b="1" dirty="0">
                <a:solidFill>
                  <a:schemeClr val="tx1">
                    <a:lumMod val="75000"/>
                    <a:lumOff val="25000"/>
                  </a:schemeClr>
                </a:solidFill>
                <a:latin typeface="微软雅黑" panose="020B0503020204020204" charset="-122"/>
                <a:ea typeface="微软雅黑" panose="020B0503020204020204" charset="-122"/>
                <a:sym typeface="+mn-ea"/>
              </a:rPr>
              <a:t>int gpio_enable(int gpio_num,int val)</a:t>
            </a:r>
            <a:endParaRPr 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pic>
        <p:nvPicPr>
          <p:cNvPr id="8" name="图片 7"/>
          <p:cNvPicPr>
            <a:picLocks noChangeAspect="1"/>
          </p:cNvPicPr>
          <p:nvPr/>
        </p:nvPicPr>
        <p:blipFill>
          <a:blip r:embed="rId2"/>
          <a:stretch>
            <a:fillRect/>
          </a:stretch>
        </p:blipFill>
        <p:spPr>
          <a:xfrm>
            <a:off x="584200" y="1773555"/>
            <a:ext cx="10591800" cy="4333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三、龙芯2K1000 GPIO驱动编程</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970530"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关闭</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 int gpio_close(void)</a:t>
            </a:r>
            <a:endParaRPr lang="en-US" alt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pic>
        <p:nvPicPr>
          <p:cNvPr id="7" name="图片 6"/>
          <p:cNvPicPr>
            <a:picLocks noChangeAspect="1"/>
          </p:cNvPicPr>
          <p:nvPr/>
        </p:nvPicPr>
        <p:blipFill>
          <a:blip r:embed="rId2"/>
          <a:stretch>
            <a:fillRect/>
          </a:stretch>
        </p:blipFill>
        <p:spPr>
          <a:xfrm>
            <a:off x="622300" y="1772920"/>
            <a:ext cx="6943725" cy="44672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三、龙芯2K1000 GPIO驱动编程</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4838700"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写入</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 int gpio_write(int gpio_num, int val)</a:t>
            </a:r>
            <a:endParaRPr lang="en-US" alt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pic>
        <p:nvPicPr>
          <p:cNvPr id="7" name="图片 6"/>
          <p:cNvPicPr>
            <a:picLocks noChangeAspect="1"/>
          </p:cNvPicPr>
          <p:nvPr/>
        </p:nvPicPr>
        <p:blipFill>
          <a:blip r:embed="rId2"/>
          <a:srcRect b="1569"/>
          <a:stretch>
            <a:fillRect/>
          </a:stretch>
        </p:blipFill>
        <p:spPr>
          <a:xfrm>
            <a:off x="622300" y="1557020"/>
            <a:ext cx="10487025" cy="51377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三、龙芯2K1000 GPIO驱动编程</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3924300"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读取</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 int gpio_</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read(int gpio_num)</a:t>
            </a:r>
            <a:endParaRPr lang="en-US" alt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pic>
        <p:nvPicPr>
          <p:cNvPr id="8" name="图片 7"/>
          <p:cNvPicPr>
            <a:picLocks noChangeAspect="1"/>
          </p:cNvPicPr>
          <p:nvPr/>
        </p:nvPicPr>
        <p:blipFill>
          <a:blip r:embed="rId2"/>
          <a:stretch>
            <a:fillRect/>
          </a:stretch>
        </p:blipFill>
        <p:spPr>
          <a:xfrm>
            <a:off x="613410" y="1659255"/>
            <a:ext cx="11106150" cy="45434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22598" y="2060848"/>
            <a:ext cx="11161240"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8" tIns="60954" rIns="121908" bIns="60954"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pPr>
            <a:r>
              <a:rPr lang="zh-CN" altLang="en-US" sz="5900" b="1" dirty="0">
                <a:solidFill>
                  <a:srgbClr val="2676FF"/>
                </a:solidFill>
                <a:ea typeface="微软雅黑" panose="020B0503020204020204" charset="-122"/>
              </a:rPr>
              <a:t>感谢</a:t>
            </a:r>
            <a:r>
              <a:rPr lang="zh-CN" altLang="en-US" sz="5900" b="1" dirty="0">
                <a:solidFill>
                  <a:srgbClr val="2676FF"/>
                </a:solidFill>
                <a:ea typeface="微软雅黑" panose="020B0503020204020204" charset="-122"/>
              </a:rPr>
              <a:t>收看！</a:t>
            </a:r>
            <a:endParaRPr lang="zh-CN" altLang="en-US" sz="5900" b="1" dirty="0">
              <a:solidFill>
                <a:srgbClr val="2676FF"/>
              </a:solidFill>
              <a:ea typeface="微软雅黑" panose="020B0503020204020204" charset="-122"/>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文本框 38"/>
          <p:cNvSpPr txBox="1"/>
          <p:nvPr/>
        </p:nvSpPr>
        <p:spPr>
          <a:xfrm>
            <a:off x="402767" y="3196256"/>
            <a:ext cx="3156500" cy="736744"/>
          </a:xfrm>
          <a:prstGeom prst="rect">
            <a:avLst/>
          </a:prstGeom>
          <a:noFill/>
        </p:spPr>
        <p:txBody>
          <a:bodyPr wrap="square" lIns="115214" tIns="57607" rIns="115214" bIns="57607" rtlCol="0">
            <a:spAutoFit/>
          </a:bodyPr>
          <a:p>
            <a:r>
              <a:rPr lang="en-US" altLang="zh-CN" sz="4000" b="1" dirty="0">
                <a:solidFill>
                  <a:schemeClr val="bg1">
                    <a:lumMod val="65000"/>
                  </a:schemeClr>
                </a:solidFill>
                <a:latin typeface="微软雅黑" panose="020B0503020204020204" charset="-122"/>
                <a:ea typeface="微软雅黑" panose="020B0503020204020204" charset="-122"/>
              </a:rPr>
              <a:t>CONTENTS</a:t>
            </a:r>
            <a:endParaRPr lang="zh-CN" altLang="en-US" sz="4000" b="1" dirty="0">
              <a:solidFill>
                <a:schemeClr val="bg1">
                  <a:lumMod val="65000"/>
                </a:schemeClr>
              </a:solidFill>
              <a:latin typeface="微软雅黑" panose="020B0503020204020204" charset="-122"/>
              <a:ea typeface="微软雅黑" panose="020B0503020204020204" charset="-122"/>
            </a:endParaRPr>
          </a:p>
        </p:txBody>
      </p:sp>
      <p:sp>
        <p:nvSpPr>
          <p:cNvPr id="33" name="文本框 11"/>
          <p:cNvSpPr txBox="1"/>
          <p:nvPr/>
        </p:nvSpPr>
        <p:spPr>
          <a:xfrm>
            <a:off x="1497171" y="2564886"/>
            <a:ext cx="1130360" cy="654948"/>
          </a:xfrm>
          <a:prstGeom prst="rect">
            <a:avLst/>
          </a:prstGeom>
          <a:noFill/>
        </p:spPr>
        <p:txBody>
          <a:bodyPr wrap="none" lIns="115214" tIns="57607" rIns="115214" bIns="57607" rtlCol="0">
            <a:spAutoFit/>
          </a:bodyPr>
          <a:p>
            <a:r>
              <a:rPr lang="zh-CN" altLang="en-US" sz="3500" b="1" dirty="0">
                <a:solidFill>
                  <a:srgbClr val="1A74CC"/>
                </a:solidFill>
                <a:latin typeface="微软雅黑" panose="020B0503020204020204" charset="-122"/>
                <a:ea typeface="微软雅黑" panose="020B0503020204020204" charset="-122"/>
              </a:rPr>
              <a:t>提纲</a:t>
            </a:r>
            <a:endParaRPr lang="zh-CN" altLang="en-US" sz="3500" b="1" dirty="0">
              <a:solidFill>
                <a:srgbClr val="1A74CC"/>
              </a:solidFill>
              <a:latin typeface="微软雅黑" panose="020B0503020204020204" charset="-122"/>
              <a:ea typeface="微软雅黑" panose="020B0503020204020204" charset="-122"/>
            </a:endParaRPr>
          </a:p>
        </p:txBody>
      </p:sp>
      <p:cxnSp>
        <p:nvCxnSpPr>
          <p:cNvPr id="34" name="直接连接符 33"/>
          <p:cNvCxnSpPr/>
          <p:nvPr/>
        </p:nvCxnSpPr>
        <p:spPr>
          <a:xfrm>
            <a:off x="3946932" y="1584408"/>
            <a:ext cx="0" cy="396044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5" name="文本框 18"/>
          <p:cNvSpPr txBox="1"/>
          <p:nvPr/>
        </p:nvSpPr>
        <p:spPr>
          <a:xfrm>
            <a:off x="4635416" y="2084498"/>
            <a:ext cx="3985895" cy="483235"/>
          </a:xfrm>
          <a:prstGeom prst="rect">
            <a:avLst/>
          </a:prstGeom>
          <a:noFill/>
        </p:spPr>
        <p:txBody>
          <a:bodyPr wrap="none" lIns="115214" tIns="57607" rIns="115214" bIns="57607" rtlCol="0">
            <a:spAutoFit/>
          </a:bodyPr>
          <a:p>
            <a:pPr algn="l"/>
            <a:r>
              <a:rPr lang="zh-CN" altLang="en-US" sz="2400" dirty="0">
                <a:solidFill>
                  <a:schemeClr val="tx1">
                    <a:lumMod val="75000"/>
                    <a:lumOff val="25000"/>
                  </a:schemeClr>
                </a:solidFill>
                <a:latin typeface="微软雅黑" panose="020B0503020204020204" charset="-122"/>
                <a:ea typeface="微软雅黑" panose="020B0503020204020204" charset="-122"/>
                <a:sym typeface="+mn-ea"/>
              </a:rPr>
              <a:t>龙芯</a:t>
            </a:r>
            <a:r>
              <a:rPr lang="en-US" altLang="zh-CN" sz="2400" dirty="0">
                <a:solidFill>
                  <a:schemeClr val="tx1">
                    <a:lumMod val="75000"/>
                    <a:lumOff val="25000"/>
                  </a:schemeClr>
                </a:solidFill>
                <a:latin typeface="微软雅黑" panose="020B0503020204020204" charset="-122"/>
                <a:ea typeface="微软雅黑" panose="020B0503020204020204" charset="-122"/>
                <a:sym typeface="+mn-ea"/>
              </a:rPr>
              <a:t>2K1000 </a:t>
            </a:r>
            <a:r>
              <a:rPr lang="zh-CN" altLang="en-US" sz="2400" dirty="0">
                <a:solidFill>
                  <a:schemeClr val="tx1">
                    <a:lumMod val="75000"/>
                    <a:lumOff val="25000"/>
                  </a:schemeClr>
                </a:solidFill>
                <a:latin typeface="微软雅黑" panose="020B0503020204020204" charset="-122"/>
                <a:ea typeface="微软雅黑" panose="020B0503020204020204" charset="-122"/>
                <a:sym typeface="+mn-ea"/>
              </a:rPr>
              <a:t>教育派的</a:t>
            </a:r>
            <a:r>
              <a:rPr lang="en-US" altLang="zh-CN" sz="2400" dirty="0">
                <a:solidFill>
                  <a:schemeClr val="tx1">
                    <a:lumMod val="75000"/>
                    <a:lumOff val="25000"/>
                  </a:schemeClr>
                </a:solidFill>
                <a:latin typeface="微软雅黑" panose="020B0503020204020204" charset="-122"/>
                <a:ea typeface="微软雅黑" panose="020B0503020204020204" charset="-122"/>
                <a:sym typeface="+mn-ea"/>
              </a:rPr>
              <a:t>GPIO</a:t>
            </a:r>
            <a:endParaRPr lang="zh-CN" altLang="en-US" sz="2400" dirty="0">
              <a:solidFill>
                <a:schemeClr val="tx1">
                  <a:lumMod val="75000"/>
                  <a:lumOff val="25000"/>
                </a:schemeClr>
              </a:solidFill>
              <a:latin typeface="微软雅黑" panose="020B0503020204020204" charset="-122"/>
              <a:ea typeface="微软雅黑" panose="020B0503020204020204" charset="-122"/>
              <a:sym typeface="+mn-ea"/>
            </a:endParaRPr>
          </a:p>
        </p:txBody>
      </p:sp>
      <p:grpSp>
        <p:nvGrpSpPr>
          <p:cNvPr id="36" name="组合 35"/>
          <p:cNvGrpSpPr/>
          <p:nvPr/>
        </p:nvGrpSpPr>
        <p:grpSpPr>
          <a:xfrm>
            <a:off x="4079123" y="2072402"/>
            <a:ext cx="556293" cy="630942"/>
            <a:chOff x="3541609" y="2047768"/>
            <a:chExt cx="441478" cy="500796"/>
          </a:xfrm>
        </p:grpSpPr>
        <p:sp>
          <p:nvSpPr>
            <p:cNvPr id="37" name="文本框 16"/>
            <p:cNvSpPr txBox="1"/>
            <p:nvPr/>
          </p:nvSpPr>
          <p:spPr>
            <a:xfrm>
              <a:off x="3541609" y="2047768"/>
              <a:ext cx="345008" cy="500796"/>
            </a:xfrm>
            <a:prstGeom prst="rect">
              <a:avLst/>
            </a:prstGeom>
            <a:noFill/>
          </p:spPr>
          <p:txBody>
            <a:bodyPr wrap="none" rtlCol="0">
              <a:spAutoFit/>
            </a:bodyPr>
            <a:p>
              <a:pPr algn="ctr"/>
              <a:r>
                <a:rPr lang="en-US" altLang="zh-CN" sz="3500" dirty="0">
                  <a:solidFill>
                    <a:srgbClr val="414455"/>
                  </a:solidFill>
                  <a:ea typeface="微软雅黑" panose="020B0503020204020204" charset="-122"/>
                </a:rPr>
                <a:t>1</a:t>
              </a:r>
              <a:endParaRPr lang="zh-CN" altLang="en-US" sz="3500" dirty="0">
                <a:solidFill>
                  <a:srgbClr val="414455"/>
                </a:solidFill>
                <a:ea typeface="微软雅黑" panose="020B0503020204020204" charset="-122"/>
              </a:endParaRPr>
            </a:p>
          </p:txBody>
        </p:sp>
        <p:cxnSp>
          <p:nvCxnSpPr>
            <p:cNvPr id="38" name="直接连接符 37"/>
            <p:cNvCxnSpPr/>
            <p:nvPr/>
          </p:nvCxnSpPr>
          <p:spPr>
            <a:xfrm flipH="1">
              <a:off x="3736631" y="222740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grpSp>
      <p:sp>
        <p:nvSpPr>
          <p:cNvPr id="39" name="文本框 18"/>
          <p:cNvSpPr txBox="1"/>
          <p:nvPr/>
        </p:nvSpPr>
        <p:spPr>
          <a:xfrm>
            <a:off x="4638229" y="2798189"/>
            <a:ext cx="3602990" cy="483235"/>
          </a:xfrm>
          <a:prstGeom prst="rect">
            <a:avLst/>
          </a:prstGeom>
          <a:noFill/>
        </p:spPr>
        <p:txBody>
          <a:bodyPr wrap="none" lIns="115214" tIns="57607" rIns="115214" bIns="57607" rtlCol="0">
            <a:spAutoFit/>
          </a:bodyPr>
          <a:p>
            <a:pPr algn="l"/>
            <a:r>
              <a:rPr sz="2400" dirty="0">
                <a:solidFill>
                  <a:schemeClr val="tx1">
                    <a:lumMod val="75000"/>
                    <a:lumOff val="25000"/>
                  </a:schemeClr>
                </a:solidFill>
                <a:latin typeface="微软雅黑" panose="020B0503020204020204" charset="-122"/>
                <a:ea typeface="微软雅黑" panose="020B0503020204020204" charset="-122"/>
                <a:sym typeface="+mn-ea"/>
              </a:rPr>
              <a:t>应用层mmap映射寄存器</a:t>
            </a:r>
            <a:endParaRPr sz="2400" dirty="0">
              <a:solidFill>
                <a:schemeClr val="tx1">
                  <a:lumMod val="75000"/>
                  <a:lumOff val="25000"/>
                </a:schemeClr>
              </a:solidFill>
              <a:latin typeface="微软雅黑" panose="020B0503020204020204" charset="-122"/>
              <a:ea typeface="微软雅黑" panose="020B0503020204020204" charset="-122"/>
              <a:sym typeface="+mn-ea"/>
            </a:endParaRPr>
          </a:p>
        </p:txBody>
      </p:sp>
      <p:grpSp>
        <p:nvGrpSpPr>
          <p:cNvPr id="41" name="组合 40"/>
          <p:cNvGrpSpPr/>
          <p:nvPr/>
        </p:nvGrpSpPr>
        <p:grpSpPr>
          <a:xfrm>
            <a:off x="4079396" y="2780378"/>
            <a:ext cx="556293" cy="630942"/>
            <a:chOff x="3541609" y="2047768"/>
            <a:chExt cx="441478" cy="500796"/>
          </a:xfrm>
        </p:grpSpPr>
        <p:sp>
          <p:nvSpPr>
            <p:cNvPr id="42" name="文本框 16"/>
            <p:cNvSpPr txBox="1"/>
            <p:nvPr/>
          </p:nvSpPr>
          <p:spPr>
            <a:xfrm>
              <a:off x="3541609" y="2047768"/>
              <a:ext cx="345008" cy="500796"/>
            </a:xfrm>
            <a:prstGeom prst="rect">
              <a:avLst/>
            </a:prstGeom>
            <a:noFill/>
          </p:spPr>
          <p:txBody>
            <a:bodyPr wrap="none" rtlCol="0">
              <a:spAutoFit/>
            </a:bodyPr>
            <a:p>
              <a:pPr algn="ctr"/>
              <a:r>
                <a:rPr lang="en-US" altLang="zh-CN" sz="3500" dirty="0">
                  <a:solidFill>
                    <a:srgbClr val="414455"/>
                  </a:solidFill>
                  <a:ea typeface="微软雅黑" panose="020B0503020204020204" charset="-122"/>
                </a:rPr>
                <a:t>2</a:t>
              </a:r>
              <a:endParaRPr lang="zh-CN" altLang="en-US" sz="3500" dirty="0">
                <a:solidFill>
                  <a:srgbClr val="414455"/>
                </a:solidFill>
                <a:ea typeface="微软雅黑" panose="020B0503020204020204" charset="-122"/>
              </a:endParaRPr>
            </a:p>
          </p:txBody>
        </p:sp>
        <p:cxnSp>
          <p:nvCxnSpPr>
            <p:cNvPr id="46" name="直接连接符 45"/>
            <p:cNvCxnSpPr/>
            <p:nvPr/>
          </p:nvCxnSpPr>
          <p:spPr>
            <a:xfrm flipH="1">
              <a:off x="3736631" y="222740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grpSp>
      <p:sp>
        <p:nvSpPr>
          <p:cNvPr id="47" name="文本框 18"/>
          <p:cNvSpPr txBox="1"/>
          <p:nvPr/>
        </p:nvSpPr>
        <p:spPr>
          <a:xfrm>
            <a:off x="4635689" y="3512564"/>
            <a:ext cx="3985895" cy="483235"/>
          </a:xfrm>
          <a:prstGeom prst="rect">
            <a:avLst/>
          </a:prstGeom>
          <a:noFill/>
        </p:spPr>
        <p:txBody>
          <a:bodyPr wrap="none" lIns="115214" tIns="57607" rIns="115214" bIns="57607" rtlCol="0">
            <a:spAutoFit/>
          </a:bodyPr>
          <a:p>
            <a:pPr algn="l"/>
            <a:r>
              <a:rPr lang="zh-CN" altLang="en-US" sz="2400" dirty="0">
                <a:solidFill>
                  <a:schemeClr val="tx1">
                    <a:lumMod val="75000"/>
                    <a:lumOff val="25000"/>
                  </a:schemeClr>
                </a:solidFill>
                <a:latin typeface="微软雅黑" panose="020B0503020204020204" charset="-122"/>
                <a:ea typeface="微软雅黑" panose="020B0503020204020204" charset="-122"/>
              </a:rPr>
              <a:t>龙芯</a:t>
            </a:r>
            <a:r>
              <a:rPr lang="en-US" altLang="zh-CN" sz="2400" dirty="0">
                <a:solidFill>
                  <a:schemeClr val="tx1">
                    <a:lumMod val="75000"/>
                    <a:lumOff val="25000"/>
                  </a:schemeClr>
                </a:solidFill>
                <a:latin typeface="微软雅黑" panose="020B0503020204020204" charset="-122"/>
                <a:ea typeface="微软雅黑" panose="020B0503020204020204" charset="-122"/>
              </a:rPr>
              <a:t>2K1000 GPIO</a:t>
            </a:r>
            <a:r>
              <a:rPr lang="zh-CN" altLang="en-US" sz="2400" dirty="0">
                <a:solidFill>
                  <a:schemeClr val="tx1">
                    <a:lumMod val="75000"/>
                    <a:lumOff val="25000"/>
                  </a:schemeClr>
                </a:solidFill>
                <a:latin typeface="微软雅黑" panose="020B0503020204020204" charset="-122"/>
                <a:ea typeface="微软雅黑" panose="020B0503020204020204" charset="-122"/>
              </a:rPr>
              <a:t>驱动</a:t>
            </a:r>
            <a:r>
              <a:rPr lang="zh-CN" altLang="en-US" sz="2400" dirty="0">
                <a:solidFill>
                  <a:schemeClr val="tx1">
                    <a:lumMod val="75000"/>
                    <a:lumOff val="25000"/>
                  </a:schemeClr>
                </a:solidFill>
                <a:latin typeface="微软雅黑" panose="020B0503020204020204" charset="-122"/>
                <a:ea typeface="微软雅黑" panose="020B0503020204020204" charset="-122"/>
              </a:rPr>
              <a:t>编程</a:t>
            </a:r>
            <a:endParaRPr lang="zh-CN" altLang="en-US" sz="2400" dirty="0">
              <a:solidFill>
                <a:schemeClr val="tx1">
                  <a:lumMod val="75000"/>
                  <a:lumOff val="25000"/>
                </a:schemeClr>
              </a:solidFill>
              <a:latin typeface="微软雅黑" panose="020B0503020204020204" charset="-122"/>
              <a:ea typeface="微软雅黑" panose="020B0503020204020204" charset="-122"/>
            </a:endParaRPr>
          </a:p>
        </p:txBody>
      </p:sp>
      <p:grpSp>
        <p:nvGrpSpPr>
          <p:cNvPr id="48" name="组合 47"/>
          <p:cNvGrpSpPr/>
          <p:nvPr/>
        </p:nvGrpSpPr>
        <p:grpSpPr>
          <a:xfrm>
            <a:off x="4081817" y="3500468"/>
            <a:ext cx="553872" cy="629920"/>
            <a:chOff x="3543530" y="2047768"/>
            <a:chExt cx="439557" cy="499985"/>
          </a:xfrm>
        </p:grpSpPr>
        <p:sp>
          <p:nvSpPr>
            <p:cNvPr id="49" name="文本框 16"/>
            <p:cNvSpPr txBox="1"/>
            <p:nvPr/>
          </p:nvSpPr>
          <p:spPr>
            <a:xfrm>
              <a:off x="3543530" y="2047768"/>
              <a:ext cx="341168" cy="499985"/>
            </a:xfrm>
            <a:prstGeom prst="rect">
              <a:avLst/>
            </a:prstGeom>
            <a:noFill/>
          </p:spPr>
          <p:txBody>
            <a:bodyPr wrap="none" rtlCol="0">
              <a:spAutoFit/>
            </a:bodyPr>
            <a:p>
              <a:pPr algn="ctr"/>
              <a:r>
                <a:rPr lang="en-US" altLang="zh-CN" sz="3500" dirty="0">
                  <a:solidFill>
                    <a:srgbClr val="414455"/>
                  </a:solidFill>
                  <a:ea typeface="微软雅黑" panose="020B0503020204020204" charset="-122"/>
                </a:rPr>
                <a:t>3</a:t>
              </a:r>
              <a:endParaRPr lang="en-US" altLang="zh-CN" sz="3500" dirty="0">
                <a:solidFill>
                  <a:srgbClr val="414455"/>
                </a:solidFill>
                <a:ea typeface="微软雅黑" panose="020B0503020204020204" charset="-122"/>
              </a:endParaRPr>
            </a:p>
          </p:txBody>
        </p:sp>
        <p:cxnSp>
          <p:nvCxnSpPr>
            <p:cNvPr id="50" name="直接连接符 49"/>
            <p:cNvCxnSpPr/>
            <p:nvPr/>
          </p:nvCxnSpPr>
          <p:spPr>
            <a:xfrm flipH="1">
              <a:off x="3736631" y="222740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grpSp>
      <p:pic>
        <p:nvPicPr>
          <p:cNvPr id="6" name="图片 5" descr="公司图标"/>
          <p:cNvPicPr>
            <a:picLocks noChangeAspect="1"/>
          </p:cNvPicPr>
          <p:nvPr/>
        </p:nvPicPr>
        <p:blipFill>
          <a:blip r:embed="rId1"/>
          <a:stretch>
            <a:fillRect/>
          </a:stretch>
        </p:blipFill>
        <p:spPr>
          <a:xfrm>
            <a:off x="7103110" y="0"/>
            <a:ext cx="2962275" cy="7854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blinds(horizontal)">
                                      <p:cBhvr>
                                        <p:cTn id="11" dur="500"/>
                                        <p:tgtEl>
                                          <p:spTgt spid="30"/>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blinds(horizontal)">
                                      <p:cBhvr>
                                        <p:cTn id="15" dur="500"/>
                                        <p:tgtEl>
                                          <p:spTgt spid="35"/>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blinds(horizontal)">
                                      <p:cBhvr>
                                        <p:cTn id="19" dur="500"/>
                                        <p:tgtEl>
                                          <p:spTgt spid="36"/>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blinds(horizontal)">
                                      <p:cBhvr>
                                        <p:cTn id="23" dur="500"/>
                                        <p:tgtEl>
                                          <p:spTgt spid="39"/>
                                        </p:tgtEl>
                                      </p:cBhvr>
                                    </p:animEffect>
                                  </p:childTnLst>
                                </p:cTn>
                              </p:par>
                            </p:childTnLst>
                          </p:cTn>
                        </p:par>
                        <p:par>
                          <p:cTn id="24" fill="hold">
                            <p:stCondLst>
                              <p:cond delay="2500"/>
                            </p:stCondLst>
                            <p:childTnLst>
                              <p:par>
                                <p:cTn id="25" presetID="3" presetClass="entr" presetSubtype="10" fill="hold"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blinds(horizontal)">
                                      <p:cBhvr>
                                        <p:cTn id="27" dur="500"/>
                                        <p:tgtEl>
                                          <p:spTgt spid="41"/>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Effect transition="in" filter="blinds(horizontal)">
                                      <p:cBhvr>
                                        <p:cTn id="31" dur="500"/>
                                        <p:tgtEl>
                                          <p:spTgt spid="47"/>
                                        </p:tgtEl>
                                      </p:cBhvr>
                                    </p:animEffect>
                                  </p:childTnLst>
                                </p:cTn>
                              </p:par>
                            </p:childTnLst>
                          </p:cTn>
                        </p:par>
                        <p:par>
                          <p:cTn id="32" fill="hold">
                            <p:stCondLst>
                              <p:cond delay="3500"/>
                            </p:stCondLst>
                            <p:childTnLst>
                              <p:par>
                                <p:cTn id="33" presetID="3" presetClass="entr" presetSubtype="10" fill="hold" nodeType="after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blinds(horizontal)">
                                      <p:cBhvr>
                                        <p:cTn id="35"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0" grpId="0"/>
      <p:bldP spid="30" grpId="1"/>
      <p:bldP spid="35" grpId="0"/>
      <p:bldP spid="39" grpId="0"/>
      <p:bldP spid="47" grpId="0"/>
      <p:bldP spid="35" grpId="1"/>
      <p:bldP spid="39" grpId="1"/>
      <p:bldP spid="47"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一、龙芯2K1000教育派的GPIO</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5566410" cy="1751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altLang="zh-CN" sz="1800" dirty="0">
                <a:solidFill>
                  <a:schemeClr val="tx1">
                    <a:lumMod val="65000"/>
                    <a:lumOff val="35000"/>
                  </a:schemeClr>
                </a:solidFill>
              </a:rPr>
              <a:t>     </a:t>
            </a:r>
            <a:r>
              <a:rPr lang="en-US" altLang="zh-CN" sz="1800" dirty="0">
                <a:solidFill>
                  <a:schemeClr val="tx1">
                    <a:lumMod val="65000"/>
                    <a:lumOff val="35000"/>
                  </a:schemeClr>
                </a:solidFill>
                <a:cs typeface="微软雅黑" panose="020B0503020204020204" charset="-122"/>
              </a:rPr>
              <a:t>  </a:t>
            </a:r>
            <a:r>
              <a:rPr lang="zh-CN" altLang="en-US" sz="1800" dirty="0">
                <a:solidFill>
                  <a:schemeClr val="tx1">
                    <a:lumMod val="65000"/>
                    <a:lumOff val="35000"/>
                  </a:schemeClr>
                </a:solidFill>
                <a:cs typeface="微软雅黑" panose="020B0503020204020204" charset="-122"/>
              </a:rPr>
              <a:t>龙芯2K1000教育派的接口定义如图，共</a:t>
            </a:r>
            <a:r>
              <a:rPr lang="en-US" altLang="zh-CN" sz="1800" dirty="0">
                <a:solidFill>
                  <a:schemeClr val="tx1">
                    <a:lumMod val="65000"/>
                    <a:lumOff val="35000"/>
                  </a:schemeClr>
                </a:solidFill>
                <a:cs typeface="微软雅黑" panose="020B0503020204020204" charset="-122"/>
              </a:rPr>
              <a:t>60pin,</a:t>
            </a:r>
            <a:r>
              <a:rPr lang="zh-CN" altLang="en-US" sz="1800" dirty="0">
                <a:solidFill>
                  <a:schemeClr val="tx1">
                    <a:lumMod val="65000"/>
                    <a:lumOff val="35000"/>
                  </a:schemeClr>
                </a:solidFill>
                <a:cs typeface="微软雅黑" panose="020B0503020204020204" charset="-122"/>
              </a:rPr>
              <a:t>除专用的</a:t>
            </a:r>
            <a:r>
              <a:rPr lang="en-US" altLang="zh-CN" sz="1800" dirty="0">
                <a:solidFill>
                  <a:schemeClr val="tx1">
                    <a:lumMod val="65000"/>
                    <a:lumOff val="35000"/>
                  </a:schemeClr>
                </a:solidFill>
                <a:cs typeface="微软雅黑" panose="020B0503020204020204" charset="-122"/>
              </a:rPr>
              <a:t>GPIO</a:t>
            </a:r>
            <a:r>
              <a:rPr lang="zh-CN" altLang="en-US" sz="1800" dirty="0">
                <a:solidFill>
                  <a:schemeClr val="tx1">
                    <a:lumMod val="65000"/>
                    <a:lumOff val="35000"/>
                  </a:schemeClr>
                </a:solidFill>
                <a:cs typeface="微软雅黑" panose="020B0503020204020204" charset="-122"/>
              </a:rPr>
              <a:t>口外，大部分</a:t>
            </a:r>
            <a:r>
              <a:rPr lang="en-US" altLang="zh-CN" sz="1800" dirty="0">
                <a:solidFill>
                  <a:schemeClr val="tx1">
                    <a:lumMod val="65000"/>
                    <a:lumOff val="35000"/>
                  </a:schemeClr>
                </a:solidFill>
                <a:cs typeface="微软雅黑" panose="020B0503020204020204" charset="-122"/>
              </a:rPr>
              <a:t>GPIO</a:t>
            </a:r>
            <a:r>
              <a:rPr lang="zh-CN" altLang="en-US" sz="1800" dirty="0">
                <a:solidFill>
                  <a:schemeClr val="tx1">
                    <a:lumMod val="65000"/>
                    <a:lumOff val="35000"/>
                  </a:schemeClr>
                </a:solidFill>
                <a:cs typeface="微软雅黑" panose="020B0503020204020204" charset="-122"/>
              </a:rPr>
              <a:t>口都有复用。默认是</a:t>
            </a:r>
            <a:r>
              <a:rPr lang="en-US" altLang="zh-CN" sz="1800" dirty="0">
                <a:solidFill>
                  <a:schemeClr val="tx1">
                    <a:lumMod val="65000"/>
                    <a:lumOff val="35000"/>
                  </a:schemeClr>
                </a:solidFill>
                <a:cs typeface="微软雅黑" panose="020B0503020204020204" charset="-122"/>
              </a:rPr>
              <a:t>GPIO</a:t>
            </a:r>
            <a:r>
              <a:rPr lang="zh-CN" altLang="en-US" sz="1800" dirty="0">
                <a:solidFill>
                  <a:schemeClr val="tx1">
                    <a:lumMod val="65000"/>
                    <a:lumOff val="35000"/>
                  </a:schemeClr>
                </a:solidFill>
                <a:cs typeface="微软雅黑" panose="020B0503020204020204" charset="-122"/>
              </a:rPr>
              <a:t>模式，在使用其他功能时，要先设置其复用模式为非</a:t>
            </a:r>
            <a:r>
              <a:rPr lang="en-US" altLang="zh-CN" sz="1800" dirty="0">
                <a:solidFill>
                  <a:schemeClr val="tx1">
                    <a:lumMod val="65000"/>
                    <a:lumOff val="35000"/>
                  </a:schemeClr>
                </a:solidFill>
                <a:cs typeface="微软雅黑" panose="020B0503020204020204" charset="-122"/>
              </a:rPr>
              <a:t>GPIO</a:t>
            </a:r>
            <a:r>
              <a:rPr lang="zh-CN" altLang="en-US" sz="1800" dirty="0">
                <a:solidFill>
                  <a:schemeClr val="tx1">
                    <a:lumMod val="65000"/>
                    <a:lumOff val="35000"/>
                  </a:schemeClr>
                </a:solidFill>
                <a:cs typeface="微软雅黑" panose="020B0503020204020204" charset="-122"/>
              </a:rPr>
              <a:t>模式。</a:t>
            </a:r>
            <a:endParaRPr lang="zh-CN" altLang="en-US" sz="1800" dirty="0">
              <a:solidFill>
                <a:schemeClr val="tx1">
                  <a:lumMod val="65000"/>
                  <a:lumOff val="35000"/>
                </a:schemeClr>
              </a:solidFill>
              <a:cs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3919855" cy="367030"/>
          </a:xfrm>
          <a:prstGeom prst="rect">
            <a:avLst/>
          </a:prstGeom>
        </p:spPr>
        <p:txBody>
          <a:bodyPr wrap="none" lIns="91431" tIns="45716" rIns="91431" bIns="45716">
            <a:spAutoFit/>
          </a:bodyPr>
          <a:lstStyle/>
          <a:p>
            <a:pPr algn="l"/>
            <a:r>
              <a:rPr lang="zh-CN" altLang="en-US" b="1" dirty="0">
                <a:solidFill>
                  <a:schemeClr val="tx1">
                    <a:lumMod val="75000"/>
                    <a:lumOff val="25000"/>
                  </a:schemeClr>
                </a:solidFill>
                <a:latin typeface="微软雅黑" panose="020B0503020204020204" charset="-122"/>
                <a:ea typeface="微软雅黑" panose="020B0503020204020204" charset="-122"/>
                <a:sym typeface="+mn-ea"/>
              </a:rPr>
              <a:t>龙芯2K1000教育派的</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GPIO</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接口</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定义</a:t>
            </a:r>
            <a:endParaRPr lang="zh-CN" altLang="en-US" b="1" dirty="0">
              <a:solidFill>
                <a:schemeClr val="tx1">
                  <a:lumMod val="75000"/>
                  <a:lumOff val="25000"/>
                </a:schemeClr>
              </a:solidFill>
              <a:latin typeface="微软雅黑" panose="020B0503020204020204" charset="-122"/>
              <a:ea typeface="微软雅黑" panose="020B0503020204020204" charset="-122"/>
              <a:sym typeface="+mn-ea"/>
            </a:endParaRPr>
          </a:p>
        </p:txBody>
      </p:sp>
      <p:sp>
        <p:nvSpPr>
          <p:cNvPr id="101" name="文本框 100"/>
          <p:cNvSpPr txBox="1"/>
          <p:nvPr/>
        </p:nvSpPr>
        <p:spPr>
          <a:xfrm>
            <a:off x="5735320" y="5733415"/>
            <a:ext cx="5384165" cy="368300"/>
          </a:xfrm>
          <a:prstGeom prst="rect">
            <a:avLst/>
          </a:prstGeom>
          <a:noFill/>
          <a:ln w="9525">
            <a:noFill/>
          </a:ln>
        </p:spPr>
        <p:txBody>
          <a:bodyPr wrap="square">
            <a:spAutoFit/>
          </a:bodyPr>
          <a:p>
            <a:pPr marL="0" indent="266700" algn="ctr"/>
            <a:r>
              <a:rPr lang="zh-CN" sz="1800" b="0">
                <a:latin typeface="微软雅黑" panose="020B0503020204020204" charset="-122"/>
                <a:ea typeface="微软雅黑" panose="020B0503020204020204" charset="-122"/>
              </a:rPr>
              <a:t>图</a:t>
            </a:r>
            <a:r>
              <a:rPr lang="en-US" altLang="zh-CN" sz="1800" b="0">
                <a:latin typeface="微软雅黑" panose="020B0503020204020204" charset="-122"/>
                <a:ea typeface="微软雅黑" panose="020B0503020204020204" charset="-122"/>
              </a:rPr>
              <a:t>1</a:t>
            </a:r>
            <a:r>
              <a:rPr lang="zh-CN" sz="1800" b="0">
                <a:latin typeface="微软雅黑" panose="020B0503020204020204" charset="-122"/>
                <a:ea typeface="微软雅黑" panose="020B0503020204020204" charset="-122"/>
              </a:rPr>
              <a:t>：接口定义</a:t>
            </a:r>
            <a:endParaRPr lang="zh-CN" sz="1800" b="0">
              <a:latin typeface="微软雅黑" panose="020B0503020204020204" charset="-122"/>
              <a:ea typeface="微软雅黑" panose="020B0503020204020204" charset="-122"/>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11" name="图片 11" descr="QQ截图20220309103419"/>
          <p:cNvPicPr>
            <a:picLocks noChangeAspect="1"/>
          </p:cNvPicPr>
          <p:nvPr/>
        </p:nvPicPr>
        <p:blipFill>
          <a:blip r:embed="rId2"/>
          <a:stretch>
            <a:fillRect/>
          </a:stretch>
        </p:blipFill>
        <p:spPr>
          <a:xfrm>
            <a:off x="5947092" y="1700213"/>
            <a:ext cx="5274310" cy="38550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47" presetClass="entr" presetSubtype="0" fill="hold"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101"/>
                                        </p:tgtEl>
                                        <p:attrNameLst>
                                          <p:attrName>style.visibility</p:attrName>
                                        </p:attrNameLst>
                                      </p:cBhvr>
                                      <p:to>
                                        <p:strVal val="visible"/>
                                      </p:to>
                                    </p:set>
                                    <p:animEffect transition="in" filter="wipe(up)">
                                      <p:cBhvr>
                                        <p:cTn id="27"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P spid="101" grpId="0"/>
      <p:bldP spid="101"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一、龙芯2K1000教育派的GPIO</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5503545" cy="5076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altLang="zh-CN" sz="1800" dirty="0">
                <a:solidFill>
                  <a:schemeClr val="tx1">
                    <a:lumMod val="65000"/>
                    <a:lumOff val="35000"/>
                  </a:schemeClr>
                </a:solidFill>
              </a:rPr>
              <a:t>     </a:t>
            </a:r>
            <a:r>
              <a:rPr lang="en-US" altLang="zh-CN" sz="1800" dirty="0">
                <a:solidFill>
                  <a:schemeClr val="tx1">
                    <a:lumMod val="65000"/>
                    <a:lumOff val="35000"/>
                  </a:schemeClr>
                </a:solidFill>
                <a:cs typeface="微软雅黑" panose="020B0503020204020204" charset="-122"/>
              </a:rPr>
              <a:t>  </a:t>
            </a:r>
            <a:r>
              <a:rPr sz="1800" dirty="0">
                <a:solidFill>
                  <a:schemeClr val="tx1">
                    <a:lumMod val="65000"/>
                    <a:lumOff val="35000"/>
                  </a:schemeClr>
                </a:solidFill>
                <a:cs typeface="微软雅黑" panose="020B0503020204020204" charset="-122"/>
              </a:rPr>
              <a:t>在Linux操作系统中,可以访问/sys/class/gpio目录来操作板子的引脚输入输出</a:t>
            </a:r>
            <a:r>
              <a:rPr lang="zh-CN" sz="1800" dirty="0">
                <a:solidFill>
                  <a:schemeClr val="tx1">
                    <a:lumMod val="65000"/>
                    <a:lumOff val="35000"/>
                  </a:schemeClr>
                </a:solidFill>
                <a:cs typeface="微软雅黑" panose="020B0503020204020204" charset="-122"/>
              </a:rPr>
              <a:t>。</a:t>
            </a:r>
            <a:r>
              <a:rPr sz="1800" dirty="0">
                <a:solidFill>
                  <a:schemeClr val="tx1">
                    <a:lumMod val="65000"/>
                    <a:lumOff val="35000"/>
                  </a:schemeClr>
                </a:solidFill>
                <a:cs typeface="微软雅黑" panose="020B0503020204020204" charset="-122"/>
              </a:rPr>
              <a:t>如果系统里没有/sys/class/gpio文件夹</a:t>
            </a:r>
            <a:r>
              <a:rPr lang="zh-CN" sz="1800" dirty="0">
                <a:solidFill>
                  <a:schemeClr val="tx1">
                    <a:lumMod val="65000"/>
                    <a:lumOff val="35000"/>
                  </a:schemeClr>
                </a:solidFill>
                <a:cs typeface="微软雅黑" panose="020B0503020204020204" charset="-122"/>
              </a:rPr>
              <a:t>，</a:t>
            </a:r>
            <a:r>
              <a:rPr sz="1800" dirty="0">
                <a:solidFill>
                  <a:schemeClr val="tx1">
                    <a:lumMod val="65000"/>
                    <a:lumOff val="35000"/>
                  </a:schemeClr>
                </a:solidFill>
                <a:cs typeface="微软雅黑" panose="020B0503020204020204" charset="-122"/>
              </a:rPr>
              <a:t>则需要重新定制内核</a:t>
            </a:r>
            <a:r>
              <a:rPr lang="zh-CN" sz="1800" dirty="0">
                <a:solidFill>
                  <a:schemeClr val="tx1">
                    <a:lumMod val="65000"/>
                    <a:lumOff val="35000"/>
                  </a:schemeClr>
                </a:solidFill>
                <a:cs typeface="微软雅黑" panose="020B0503020204020204" charset="-122"/>
              </a:rPr>
              <a:t>，</a:t>
            </a:r>
            <a:r>
              <a:rPr sz="1800" dirty="0">
                <a:solidFill>
                  <a:schemeClr val="tx1">
                    <a:lumMod val="65000"/>
                    <a:lumOff val="35000"/>
                  </a:schemeClr>
                </a:solidFill>
                <a:cs typeface="微软雅黑" panose="020B0503020204020204" charset="-122"/>
              </a:rPr>
              <a:t>在编译内核的时候勾选Device Drivers-&gt; GPIO Support -&gt;/sys/class/gpio/… (sysfs interface)</a:t>
            </a:r>
            <a:r>
              <a:rPr lang="zh-CN" sz="1800" dirty="0">
                <a:solidFill>
                  <a:schemeClr val="tx1">
                    <a:lumMod val="65000"/>
                    <a:lumOff val="35000"/>
                  </a:schemeClr>
                </a:solidFill>
                <a:cs typeface="微软雅黑" panose="020B0503020204020204" charset="-122"/>
              </a:rPr>
              <a:t>，</a:t>
            </a:r>
            <a:r>
              <a:rPr sz="1800" dirty="0">
                <a:solidFill>
                  <a:schemeClr val="tx1">
                    <a:lumMod val="65000"/>
                    <a:lumOff val="35000"/>
                  </a:schemeClr>
                </a:solidFill>
                <a:cs typeface="微软雅黑" panose="020B0503020204020204" charset="-122"/>
              </a:rPr>
              <a:t>将该功能添加进入新内核</a:t>
            </a:r>
            <a:r>
              <a:rPr lang="zh-CN" sz="1800" dirty="0">
                <a:solidFill>
                  <a:schemeClr val="tx1">
                    <a:lumMod val="65000"/>
                    <a:lumOff val="35000"/>
                  </a:schemeClr>
                </a:solidFill>
                <a:cs typeface="微软雅黑" panose="020B0503020204020204" charset="-122"/>
              </a:rPr>
              <a:t>，</a:t>
            </a:r>
            <a:r>
              <a:rPr sz="1800" dirty="0">
                <a:solidFill>
                  <a:schemeClr val="tx1">
                    <a:lumMod val="65000"/>
                    <a:lumOff val="35000"/>
                  </a:schemeClr>
                </a:solidFill>
                <a:cs typeface="微软雅黑" panose="020B0503020204020204" charset="-122"/>
              </a:rPr>
              <a:t>使用新内核重新载入系统</a:t>
            </a:r>
            <a:r>
              <a:rPr lang="zh-CN" sz="1800" dirty="0">
                <a:solidFill>
                  <a:schemeClr val="tx1">
                    <a:lumMod val="65000"/>
                    <a:lumOff val="35000"/>
                  </a:schemeClr>
                </a:solidFill>
                <a:cs typeface="微软雅黑" panose="020B0503020204020204" charset="-122"/>
              </a:rPr>
              <a:t>。</a:t>
            </a:r>
            <a:endParaRPr lang="zh-CN" sz="1800" dirty="0">
              <a:solidFill>
                <a:schemeClr val="tx1">
                  <a:lumMod val="65000"/>
                  <a:lumOff val="35000"/>
                </a:schemeClr>
              </a:solidFill>
              <a:cs typeface="微软雅黑" panose="020B0503020204020204" charset="-122"/>
            </a:endParaRPr>
          </a:p>
          <a:p>
            <a:pPr eaLnBrk="1" latinLnBrk="1" hangingPunct="1">
              <a:lnSpc>
                <a:spcPct val="150000"/>
              </a:lnSpc>
              <a:spcBef>
                <a:spcPct val="0"/>
              </a:spcBef>
              <a:buNone/>
            </a:pPr>
            <a:r>
              <a:rPr lang="en-US" altLang="zh-CN" sz="1800" dirty="0">
                <a:solidFill>
                  <a:schemeClr val="tx1">
                    <a:lumMod val="65000"/>
                    <a:lumOff val="35000"/>
                  </a:schemeClr>
                </a:solidFill>
                <a:sym typeface="+mn-ea"/>
              </a:rPr>
              <a:t>     </a:t>
            </a:r>
            <a:r>
              <a:rPr lang="en-US" altLang="zh-CN" sz="1800" dirty="0">
                <a:solidFill>
                  <a:schemeClr val="tx1">
                    <a:lumMod val="65000"/>
                    <a:lumOff val="35000"/>
                  </a:schemeClr>
                </a:solidFill>
                <a:cs typeface="微软雅黑" panose="020B0503020204020204" charset="-122"/>
                <a:sym typeface="+mn-ea"/>
              </a:rPr>
              <a:t>  </a:t>
            </a:r>
            <a:r>
              <a:rPr lang="zh-CN" sz="1800" dirty="0">
                <a:solidFill>
                  <a:schemeClr val="tx1">
                    <a:lumMod val="65000"/>
                    <a:lumOff val="35000"/>
                  </a:schemeClr>
                </a:solidFill>
                <a:cs typeface="微软雅黑" panose="020B0503020204020204" charset="-122"/>
              </a:rPr>
              <a:t>通过 sysfs 方式控制 GPIO，先访问 /sys/class/gpio 目录，向 export 文件写入 GPIO 编号，使得该 GPIO 的操作接口从内核空间暴露到用户空间，GPIO 的操作接口包括 direction 和 value 等，direction 控制 GPIO 方向，而 value 可控制 GPIO 输出或获得 GPIO 输入。</a:t>
            </a:r>
            <a:endParaRPr lang="zh-CN" sz="1800" dirty="0">
              <a:solidFill>
                <a:schemeClr val="tx1">
                  <a:lumMod val="65000"/>
                  <a:lumOff val="35000"/>
                </a:schemeClr>
              </a:solidFill>
              <a:cs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248535" cy="367030"/>
          </a:xfrm>
          <a:prstGeom prst="rect">
            <a:avLst/>
          </a:prstGeom>
        </p:spPr>
        <p:txBody>
          <a:bodyPr wrap="none" lIns="91431" tIns="45716" rIns="91431" bIns="45716">
            <a:spAutoFit/>
          </a:bodyPr>
          <a:lstStyle/>
          <a:p>
            <a:pPr algn="l"/>
            <a:r>
              <a:rPr b="1" dirty="0">
                <a:solidFill>
                  <a:schemeClr val="tx1">
                    <a:lumMod val="75000"/>
                    <a:lumOff val="25000"/>
                  </a:schemeClr>
                </a:solidFill>
                <a:latin typeface="微软雅黑" panose="020B0503020204020204" charset="-122"/>
                <a:ea typeface="微软雅黑" panose="020B0503020204020204" charset="-122"/>
                <a:sym typeface="+mn-ea"/>
              </a:rPr>
              <a:t>sysfs方式操作GPIO</a:t>
            </a:r>
            <a:endParaRPr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9" name="图片 8"/>
          <p:cNvPicPr>
            <a:picLocks noChangeAspect="1"/>
          </p:cNvPicPr>
          <p:nvPr/>
        </p:nvPicPr>
        <p:blipFill>
          <a:blip r:embed="rId2"/>
          <a:stretch>
            <a:fillRect/>
          </a:stretch>
        </p:blipFill>
        <p:spPr>
          <a:xfrm>
            <a:off x="6598285" y="1772920"/>
            <a:ext cx="4531995" cy="1586865"/>
          </a:xfrm>
          <a:prstGeom prst="rect">
            <a:avLst/>
          </a:prstGeom>
        </p:spPr>
      </p:pic>
      <p:sp>
        <p:nvSpPr>
          <p:cNvPr id="101" name="文本框 100"/>
          <p:cNvSpPr txBox="1"/>
          <p:nvPr/>
        </p:nvSpPr>
        <p:spPr>
          <a:xfrm>
            <a:off x="5950585" y="3359785"/>
            <a:ext cx="5384165" cy="368300"/>
          </a:xfrm>
          <a:prstGeom prst="rect">
            <a:avLst/>
          </a:prstGeom>
          <a:noFill/>
          <a:ln w="9525">
            <a:noFill/>
          </a:ln>
        </p:spPr>
        <p:txBody>
          <a:bodyPr wrap="square">
            <a:spAutoFit/>
          </a:bodyPr>
          <a:p>
            <a:pPr marL="0" indent="266700" algn="ctr"/>
            <a:r>
              <a:rPr lang="zh-CN" sz="1800" b="0">
                <a:latin typeface="微软雅黑" panose="020B0503020204020204" charset="-122"/>
                <a:ea typeface="微软雅黑" panose="020B0503020204020204" charset="-122"/>
              </a:rPr>
              <a:t>图</a:t>
            </a:r>
            <a:r>
              <a:rPr lang="en-US" altLang="zh-CN" sz="1800" b="0">
                <a:latin typeface="微软雅黑" panose="020B0503020204020204" charset="-122"/>
                <a:ea typeface="微软雅黑" panose="020B0503020204020204" charset="-122"/>
              </a:rPr>
              <a:t>2</a:t>
            </a:r>
            <a:r>
              <a:rPr lang="zh-CN" sz="1800" b="0">
                <a:latin typeface="微软雅黑" panose="020B0503020204020204" charset="-122"/>
                <a:ea typeface="微软雅黑" panose="020B0503020204020204" charset="-122"/>
              </a:rPr>
              <a:t>：</a:t>
            </a:r>
            <a:r>
              <a:rPr lang="en-US" altLang="zh-CN" sz="1800" b="0">
                <a:latin typeface="微软雅黑" panose="020B0503020204020204" charset="-122"/>
                <a:ea typeface="微软雅黑" panose="020B0503020204020204" charset="-122"/>
              </a:rPr>
              <a:t>gpio</a:t>
            </a:r>
            <a:r>
              <a:rPr lang="zh-CN" altLang="en-US" sz="1800" b="0">
                <a:latin typeface="微软雅黑" panose="020B0503020204020204" charset="-122"/>
                <a:ea typeface="微软雅黑" panose="020B0503020204020204" charset="-122"/>
              </a:rPr>
              <a:t>操作文件</a:t>
            </a:r>
            <a:endParaRPr lang="zh-CN" altLang="en-US" sz="1800" b="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47" presetClass="entr" presetSubtype="0"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101"/>
                                        </p:tgtEl>
                                        <p:attrNameLst>
                                          <p:attrName>style.visibility</p:attrName>
                                        </p:attrNameLst>
                                      </p:cBhvr>
                                      <p:to>
                                        <p:strVal val="visible"/>
                                      </p:to>
                                    </p:set>
                                    <p:animEffect transition="in" filter="wipe(up)">
                                      <p:cBhvr>
                                        <p:cTn id="27"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P spid="101" grpId="0"/>
      <p:bldP spid="101"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一、龙芯2K1000教育派的GPIO</a:t>
            </a:r>
            <a:endParaRPr lang="zh-CN" altLang="en-US" sz="3200" b="1" dirty="0">
              <a:solidFill>
                <a:srgbClr val="2676FF"/>
              </a:solidFill>
              <a:ea typeface="微软雅黑" panose="020B0503020204020204" charset="-122"/>
            </a:endParaRPr>
          </a:p>
        </p:txBody>
      </p:sp>
      <p:sp>
        <p:nvSpPr>
          <p:cNvPr id="4" name="矩形 3"/>
          <p:cNvSpPr>
            <a:spLocks noChangeArrowheads="1"/>
          </p:cNvSpPr>
          <p:nvPr/>
        </p:nvSpPr>
        <p:spPr bwMode="auto">
          <a:xfrm>
            <a:off x="380365" y="1557020"/>
            <a:ext cx="5593715" cy="4798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a:lnSpc>
                <a:spcPct val="150000"/>
              </a:lnSpc>
              <a:spcBef>
                <a:spcPct val="0"/>
              </a:spcBef>
              <a:buNone/>
            </a:pPr>
            <a:r>
              <a:rPr lang="en-US" altLang="zh-CN" sz="1200" dirty="0">
                <a:solidFill>
                  <a:srgbClr val="00B050"/>
                </a:solidFill>
                <a:cs typeface="微软雅黑" panose="020B0503020204020204" charset="-122"/>
              </a:rPr>
              <a:t># 控制GPIO的目录位于/sys/class/gpio</a:t>
            </a:r>
            <a:endParaRPr lang="en-US" altLang="zh-CN" sz="1200" dirty="0">
              <a:solidFill>
                <a:srgbClr val="00B050"/>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/sys/class/gpio/export用于通知系统需要导出控制的GPIO引脚编号</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/sys/class/gpio/unexport 用于通知系统取消导出</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打开 GPIO1 </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chemeClr val="tx1">
                    <a:lumMod val="65000"/>
                    <a:lumOff val="35000"/>
                  </a:schemeClr>
                </a:solidFill>
                <a:cs typeface="微软雅黑" panose="020B0503020204020204" charset="-122"/>
              </a:rPr>
              <a:t>echo 1 &gt; /sys/class/gpio/export </a:t>
            </a:r>
            <a:endParaRPr lang="zh-CN" sz="1200" dirty="0">
              <a:solidFill>
                <a:schemeClr val="tx1">
                  <a:lumMod val="65000"/>
                  <a:lumOff val="35000"/>
                </a:schemeClr>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将其设置为输出模式</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chemeClr val="tx1">
                    <a:lumMod val="65000"/>
                    <a:lumOff val="35000"/>
                  </a:schemeClr>
                </a:solidFill>
                <a:cs typeface="微软雅黑" panose="020B0503020204020204" charset="-122"/>
              </a:rPr>
              <a:t>echo out &gt; /sys/class/gpio/gpio1/direction </a:t>
            </a:r>
            <a:endParaRPr lang="zh-CN" sz="1200" dirty="0">
              <a:solidFill>
                <a:schemeClr val="tx1">
                  <a:lumMod val="65000"/>
                  <a:lumOff val="35000"/>
                </a:schemeClr>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置为高电平（可将其接入一个LED等更直观的观察电平变换）</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chemeClr val="tx1">
                    <a:lumMod val="65000"/>
                    <a:lumOff val="35000"/>
                  </a:schemeClr>
                </a:solidFill>
                <a:cs typeface="微软雅黑" panose="020B0503020204020204" charset="-122"/>
              </a:rPr>
              <a:t>echo 1 &gt; /sys/class/gpio/gpio1/value </a:t>
            </a:r>
            <a:endParaRPr lang="zh-CN" sz="1200" dirty="0">
              <a:solidFill>
                <a:schemeClr val="tx1">
                  <a:lumMod val="65000"/>
                  <a:lumOff val="35000"/>
                </a:schemeClr>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将其设置为输入模式</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chemeClr val="tx1">
                    <a:lumMod val="65000"/>
                    <a:lumOff val="35000"/>
                  </a:schemeClr>
                </a:solidFill>
                <a:cs typeface="微软雅黑" panose="020B0503020204020204" charset="-122"/>
              </a:rPr>
              <a:t>echo in &gt; /sys/class/gpio/gpio1/direction </a:t>
            </a:r>
            <a:endParaRPr lang="zh-CN" sz="1200" dirty="0">
              <a:solidFill>
                <a:schemeClr val="tx1">
                  <a:lumMod val="65000"/>
                  <a:lumOff val="35000"/>
                </a:schemeClr>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查看电平值</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chemeClr val="tx1">
                    <a:lumMod val="65000"/>
                    <a:lumOff val="35000"/>
                  </a:schemeClr>
                </a:solidFill>
                <a:cs typeface="微软雅黑" panose="020B0503020204020204" charset="-122"/>
              </a:rPr>
              <a:t>cat /sys/class/gpio/gpio1/value </a:t>
            </a:r>
            <a:endParaRPr lang="zh-CN" sz="1200" dirty="0">
              <a:solidFill>
                <a:schemeClr val="tx1">
                  <a:lumMod val="65000"/>
                  <a:lumOff val="35000"/>
                </a:schemeClr>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查看输入输出模式</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chemeClr val="tx1">
                    <a:lumMod val="65000"/>
                    <a:lumOff val="35000"/>
                  </a:schemeClr>
                </a:solidFill>
                <a:cs typeface="微软雅黑" panose="020B0503020204020204" charset="-122"/>
              </a:rPr>
              <a:t>cat /sys/class/gpio/gpio1/direction </a:t>
            </a:r>
            <a:endParaRPr lang="zh-CN" sz="1200" dirty="0">
              <a:solidFill>
                <a:schemeClr val="tx1">
                  <a:lumMod val="65000"/>
                  <a:lumOff val="35000"/>
                </a:schemeClr>
              </a:solidFill>
              <a:cs typeface="微软雅黑" panose="020B0503020204020204" charset="-122"/>
            </a:endParaRPr>
          </a:p>
          <a:p>
            <a:pPr>
              <a:lnSpc>
                <a:spcPct val="150000"/>
              </a:lnSpc>
              <a:spcBef>
                <a:spcPct val="0"/>
              </a:spcBef>
              <a:buNone/>
            </a:pPr>
            <a:r>
              <a:rPr lang="zh-CN" sz="1200" dirty="0">
                <a:solidFill>
                  <a:srgbClr val="00B050"/>
                </a:solidFill>
                <a:cs typeface="微软雅黑" panose="020B0503020204020204" charset="-122"/>
              </a:rPr>
              <a:t># 关闭 GPIO1 </a:t>
            </a:r>
            <a:endParaRPr lang="zh-CN" sz="1200" dirty="0">
              <a:solidFill>
                <a:srgbClr val="00B050"/>
              </a:solidFill>
              <a:cs typeface="微软雅黑" panose="020B0503020204020204" charset="-122"/>
            </a:endParaRPr>
          </a:p>
          <a:p>
            <a:pPr>
              <a:lnSpc>
                <a:spcPct val="150000"/>
              </a:lnSpc>
              <a:spcBef>
                <a:spcPct val="0"/>
              </a:spcBef>
              <a:buNone/>
            </a:pPr>
            <a:r>
              <a:rPr lang="zh-CN" sz="1200" dirty="0">
                <a:solidFill>
                  <a:schemeClr val="tx1">
                    <a:lumMod val="65000"/>
                    <a:lumOff val="35000"/>
                  </a:schemeClr>
                </a:solidFill>
                <a:cs typeface="微软雅黑" panose="020B0503020204020204" charset="-122"/>
              </a:rPr>
              <a:t>echo 1 &gt; /sys/class/gpio/unexport </a:t>
            </a:r>
            <a:endParaRPr lang="zh-CN" sz="1200" dirty="0">
              <a:solidFill>
                <a:schemeClr val="tx1">
                  <a:lumMod val="65000"/>
                  <a:lumOff val="35000"/>
                </a:schemeClr>
              </a:solidFill>
              <a:cs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2248535" cy="367030"/>
          </a:xfrm>
          <a:prstGeom prst="rect">
            <a:avLst/>
          </a:prstGeom>
        </p:spPr>
        <p:txBody>
          <a:bodyPr wrap="none" lIns="91431" tIns="45716" rIns="91431" bIns="45716">
            <a:spAutoFit/>
          </a:bodyPr>
          <a:lstStyle/>
          <a:p>
            <a:pPr algn="l"/>
            <a:r>
              <a:rPr b="1" dirty="0">
                <a:solidFill>
                  <a:schemeClr val="tx1">
                    <a:lumMod val="75000"/>
                    <a:lumOff val="25000"/>
                  </a:schemeClr>
                </a:solidFill>
                <a:latin typeface="微软雅黑" panose="020B0503020204020204" charset="-122"/>
                <a:ea typeface="微软雅黑" panose="020B0503020204020204" charset="-122"/>
                <a:sym typeface="+mn-ea"/>
              </a:rPr>
              <a:t>sysfs方式操作GPIO</a:t>
            </a:r>
            <a:endParaRPr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pic>
        <p:nvPicPr>
          <p:cNvPr id="7" name="图片 6"/>
          <p:cNvPicPr>
            <a:picLocks noChangeAspect="1"/>
          </p:cNvPicPr>
          <p:nvPr/>
        </p:nvPicPr>
        <p:blipFill>
          <a:blip r:embed="rId2"/>
          <a:srcRect r="10057" b="59825"/>
          <a:stretch>
            <a:fillRect/>
          </a:stretch>
        </p:blipFill>
        <p:spPr>
          <a:xfrm>
            <a:off x="5971540" y="1628775"/>
            <a:ext cx="5224780" cy="1891665"/>
          </a:xfrm>
          <a:prstGeom prst="rect">
            <a:avLst/>
          </a:prstGeom>
        </p:spPr>
      </p:pic>
      <p:sp>
        <p:nvSpPr>
          <p:cNvPr id="101" name="文本框 100"/>
          <p:cNvSpPr txBox="1"/>
          <p:nvPr/>
        </p:nvSpPr>
        <p:spPr>
          <a:xfrm>
            <a:off x="5663565" y="3718560"/>
            <a:ext cx="5384165" cy="368300"/>
          </a:xfrm>
          <a:prstGeom prst="rect">
            <a:avLst/>
          </a:prstGeom>
          <a:noFill/>
          <a:ln w="9525">
            <a:noFill/>
          </a:ln>
        </p:spPr>
        <p:txBody>
          <a:bodyPr wrap="square">
            <a:spAutoFit/>
          </a:bodyPr>
          <a:p>
            <a:pPr marL="0" indent="266700" algn="ctr"/>
            <a:r>
              <a:rPr lang="zh-CN" sz="1800" b="1" dirty="0">
                <a:solidFill>
                  <a:schemeClr val="tx1">
                    <a:lumMod val="75000"/>
                    <a:lumOff val="25000"/>
                  </a:schemeClr>
                </a:solidFill>
                <a:latin typeface="微软雅黑" panose="020B0503020204020204" charset="-122"/>
                <a:ea typeface="微软雅黑" panose="020B0503020204020204" charset="-122"/>
                <a:sym typeface="+mn-ea"/>
              </a:rPr>
              <a:t>图</a:t>
            </a:r>
            <a:r>
              <a:rPr lang="en-US" altLang="zh-CN" sz="1800" b="1" dirty="0">
                <a:solidFill>
                  <a:schemeClr val="tx1">
                    <a:lumMod val="75000"/>
                    <a:lumOff val="25000"/>
                  </a:schemeClr>
                </a:solidFill>
                <a:latin typeface="微软雅黑" panose="020B0503020204020204" charset="-122"/>
                <a:ea typeface="微软雅黑" panose="020B0503020204020204" charset="-122"/>
                <a:sym typeface="+mn-ea"/>
              </a:rPr>
              <a:t>3</a:t>
            </a:r>
            <a:r>
              <a:rPr lang="zh-CN" altLang="en-US" sz="1800" b="1" dirty="0">
                <a:solidFill>
                  <a:schemeClr val="tx1">
                    <a:lumMod val="75000"/>
                    <a:lumOff val="25000"/>
                  </a:schemeClr>
                </a:solidFill>
                <a:latin typeface="微软雅黑" panose="020B0503020204020204" charset="-122"/>
                <a:ea typeface="微软雅黑" panose="020B0503020204020204" charset="-122"/>
                <a:sym typeface="+mn-ea"/>
              </a:rPr>
              <a:t>：</a:t>
            </a:r>
            <a:r>
              <a:rPr sz="1800" b="1" dirty="0">
                <a:solidFill>
                  <a:schemeClr val="tx1">
                    <a:lumMod val="75000"/>
                    <a:lumOff val="25000"/>
                  </a:schemeClr>
                </a:solidFill>
                <a:latin typeface="微软雅黑" panose="020B0503020204020204" charset="-122"/>
                <a:ea typeface="微软雅黑" panose="020B0503020204020204" charset="-122"/>
                <a:sym typeface="+mn-ea"/>
              </a:rPr>
              <a:t>sysfs方式操作GPIO</a:t>
            </a:r>
            <a:endParaRPr lang="zh-CN" altLang="en-US" sz="1800" b="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47"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101"/>
                                        </p:tgtEl>
                                        <p:attrNameLst>
                                          <p:attrName>style.visibility</p:attrName>
                                        </p:attrNameLst>
                                      </p:cBhvr>
                                      <p:to>
                                        <p:strVal val="visible"/>
                                      </p:to>
                                    </p:set>
                                    <p:animEffect transition="in" filter="wipe(up)">
                                      <p:cBhvr>
                                        <p:cTn id="27" dur="5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ldLvl="0" animBg="1"/>
      <p:bldP spid="6" grpId="0"/>
      <p:bldP spid="101" grpId="0"/>
      <p:bldP spid="101"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二、应用层mmap映射寄存器</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1828800" cy="367030"/>
          </a:xfrm>
          <a:prstGeom prst="rect">
            <a:avLst/>
          </a:prstGeom>
        </p:spPr>
        <p:txBody>
          <a:bodyPr wrap="none" lIns="91431" tIns="45716" rIns="91431" bIns="45716">
            <a:spAutoFit/>
          </a:bodyPr>
          <a:lstStyle/>
          <a:p>
            <a:pPr algn="l"/>
            <a:r>
              <a:rPr b="1" dirty="0">
                <a:solidFill>
                  <a:schemeClr val="tx1">
                    <a:lumMod val="75000"/>
                    <a:lumOff val="25000"/>
                  </a:schemeClr>
                </a:solidFill>
                <a:latin typeface="微软雅黑" panose="020B0503020204020204" charset="-122"/>
                <a:ea typeface="微软雅黑" panose="020B0503020204020204" charset="-122"/>
                <a:sym typeface="+mn-ea"/>
              </a:rPr>
              <a:t>mmap基础概念</a:t>
            </a:r>
            <a:endParaRPr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2167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r>
              <a:rPr sz="1800" dirty="0">
                <a:solidFill>
                  <a:schemeClr val="tx1">
                    <a:lumMod val="65000"/>
                    <a:lumOff val="35000"/>
                  </a:schemeClr>
                </a:solidFill>
              </a:rPr>
              <a:t>mmap是一种内存映射的方法，这一功能可以用在文件的处理上，即将一个文件或者其它对象映射到进程的地址空间，实现文件磁盘地址和进程虚拟地址空间中一段虚拟地址的一一对映关系。在编程时可以使某个磁盘文件的内容看起来像是内存中的一个数组。如果文件由记录组成，而这些记录又能够用结构体来描述的话，可以通过访问结构数组来更新文件的内容。</a:t>
            </a:r>
            <a:endParaRPr sz="1800" dirty="0">
              <a:solidFill>
                <a:schemeClr val="tx1">
                  <a:lumMod val="65000"/>
                  <a:lumOff val="35000"/>
                </a:schemeClr>
              </a:solidFill>
            </a:endParaRPr>
          </a:p>
          <a:p>
            <a:pPr eaLnBrk="1" latinLnBrk="1" hangingPunct="1">
              <a:lnSpc>
                <a:spcPct val="150000"/>
              </a:lnSpc>
              <a:spcBef>
                <a:spcPct val="0"/>
              </a:spcBef>
              <a:buNone/>
            </a:pPr>
            <a:endParaRPr lang="zh-CN" altLang="en-US" sz="1800" dirty="0">
              <a:solidFill>
                <a:schemeClr val="tx1">
                  <a:lumMod val="65000"/>
                  <a:lumOff val="35000"/>
                </a:schemeClr>
              </a:solidFill>
            </a:endParaRPr>
          </a:p>
        </p:txBody>
      </p:sp>
      <p:sp>
        <p:nvSpPr>
          <p:cNvPr id="8" name="矩形 7"/>
          <p:cNvSpPr>
            <a:spLocks noChangeArrowheads="1"/>
          </p:cNvSpPr>
          <p:nvPr/>
        </p:nvSpPr>
        <p:spPr bwMode="auto">
          <a:xfrm>
            <a:off x="363855" y="3477895"/>
            <a:ext cx="11381105" cy="2998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zh-CN" altLang="en-US" sz="1800" b="1" dirty="0">
                <a:solidFill>
                  <a:schemeClr val="tx1">
                    <a:lumMod val="65000"/>
                    <a:lumOff val="35000"/>
                  </a:schemeClr>
                </a:solidFill>
                <a:sym typeface="+mn-ea"/>
              </a:rPr>
              <a:t>函数原型：</a:t>
            </a:r>
            <a:r>
              <a:rPr lang="zh-CN" altLang="en-US" sz="1800" dirty="0">
                <a:solidFill>
                  <a:schemeClr val="tx1">
                    <a:lumMod val="65000"/>
                    <a:lumOff val="35000"/>
                  </a:schemeClr>
                </a:solidFill>
                <a:sym typeface="+mn-ea"/>
              </a:rPr>
              <a:t>void *mmap(void *addr , size_t length, int prot, int flags, int fd, off_t offset);</a:t>
            </a:r>
            <a:endParaRPr lang="zh-CN" altLang="en-US" sz="1800" dirty="0">
              <a:solidFill>
                <a:schemeClr val="tx1">
                  <a:lumMod val="65000"/>
                  <a:lumOff val="35000"/>
                </a:schemeClr>
              </a:solidFill>
            </a:endParaRPr>
          </a:p>
          <a:p>
            <a:pPr eaLnBrk="1" latinLnBrk="1" hangingPunct="1">
              <a:lnSpc>
                <a:spcPct val="150000"/>
              </a:lnSpc>
              <a:spcBef>
                <a:spcPct val="0"/>
              </a:spcBef>
              <a:buNone/>
            </a:pPr>
            <a:r>
              <a:rPr lang="zh-CN" altLang="en-US" sz="1800" dirty="0">
                <a:solidFill>
                  <a:schemeClr val="tx1">
                    <a:lumMod val="65000"/>
                    <a:lumOff val="35000"/>
                  </a:schemeClr>
                </a:solidFill>
                <a:sym typeface="+mn-ea"/>
              </a:rPr>
              <a:t>addr ：请求使用某个特定的内存地址。（推荐为</a:t>
            </a:r>
            <a:r>
              <a:rPr lang="en-US" altLang="zh-CN" sz="1800" dirty="0">
                <a:solidFill>
                  <a:schemeClr val="tx1">
                    <a:lumMod val="65000"/>
                    <a:lumOff val="35000"/>
                  </a:schemeClr>
                </a:solidFill>
                <a:sym typeface="+mn-ea"/>
              </a:rPr>
              <a:t>0</a:t>
            </a:r>
            <a:r>
              <a:rPr lang="zh-CN" altLang="en-US" sz="1800" dirty="0">
                <a:solidFill>
                  <a:schemeClr val="tx1">
                    <a:lumMod val="65000"/>
                    <a:lumOff val="35000"/>
                  </a:schemeClr>
                </a:solidFill>
                <a:sym typeface="+mn-ea"/>
              </a:rPr>
              <a:t>，自动分配）</a:t>
            </a:r>
            <a:endParaRPr lang="zh-CN" altLang="en-US" sz="1800" dirty="0">
              <a:solidFill>
                <a:schemeClr val="tx1">
                  <a:lumMod val="65000"/>
                  <a:lumOff val="35000"/>
                </a:schemeClr>
              </a:solidFill>
            </a:endParaRPr>
          </a:p>
          <a:p>
            <a:pPr eaLnBrk="1" latinLnBrk="1" hangingPunct="1">
              <a:lnSpc>
                <a:spcPct val="150000"/>
              </a:lnSpc>
              <a:spcBef>
                <a:spcPct val="0"/>
              </a:spcBef>
              <a:buNone/>
            </a:pPr>
            <a:r>
              <a:rPr lang="zh-CN" altLang="en-US" sz="1800" dirty="0">
                <a:solidFill>
                  <a:schemeClr val="tx1">
                    <a:lumMod val="65000"/>
                    <a:lumOff val="35000"/>
                  </a:schemeClr>
                </a:solidFill>
                <a:sym typeface="+mn-ea"/>
              </a:rPr>
              <a:t>length：分配的内存地址长度。</a:t>
            </a:r>
            <a:endParaRPr lang="zh-CN" altLang="en-US" sz="1800" dirty="0">
              <a:solidFill>
                <a:schemeClr val="tx1">
                  <a:lumMod val="65000"/>
                  <a:lumOff val="35000"/>
                </a:schemeClr>
              </a:solidFill>
            </a:endParaRPr>
          </a:p>
          <a:p>
            <a:pPr eaLnBrk="1" latinLnBrk="1" hangingPunct="1">
              <a:lnSpc>
                <a:spcPct val="150000"/>
              </a:lnSpc>
              <a:spcBef>
                <a:spcPct val="0"/>
              </a:spcBef>
              <a:buNone/>
            </a:pPr>
            <a:r>
              <a:rPr lang="zh-CN" altLang="en-US" sz="1800" dirty="0">
                <a:solidFill>
                  <a:schemeClr val="tx1">
                    <a:lumMod val="65000"/>
                    <a:lumOff val="35000"/>
                  </a:schemeClr>
                </a:solidFill>
                <a:sym typeface="+mn-ea"/>
              </a:rPr>
              <a:t>prot ：用于设置内存段的访问权限。</a:t>
            </a:r>
            <a:endParaRPr lang="zh-CN" altLang="en-US" sz="1800" dirty="0">
              <a:solidFill>
                <a:schemeClr val="tx1">
                  <a:lumMod val="65000"/>
                  <a:lumOff val="35000"/>
                </a:schemeClr>
              </a:solidFill>
            </a:endParaRPr>
          </a:p>
          <a:p>
            <a:pPr eaLnBrk="1" latinLnBrk="1" hangingPunct="1">
              <a:lnSpc>
                <a:spcPct val="150000"/>
              </a:lnSpc>
              <a:spcBef>
                <a:spcPct val="0"/>
              </a:spcBef>
              <a:buNone/>
            </a:pPr>
            <a:r>
              <a:rPr lang="zh-CN" altLang="en-US" sz="1800" dirty="0">
                <a:solidFill>
                  <a:schemeClr val="tx1">
                    <a:lumMod val="65000"/>
                    <a:lumOff val="35000"/>
                  </a:schemeClr>
                </a:solidFill>
                <a:sym typeface="+mn-ea"/>
              </a:rPr>
              <a:t>flags ：控制程序对该内存段的改变所造成的影响。</a:t>
            </a:r>
            <a:endParaRPr lang="zh-CN" altLang="en-US" sz="1800" dirty="0">
              <a:solidFill>
                <a:schemeClr val="tx1">
                  <a:lumMod val="65000"/>
                  <a:lumOff val="35000"/>
                </a:schemeClr>
              </a:solidFill>
            </a:endParaRPr>
          </a:p>
          <a:p>
            <a:pPr eaLnBrk="1" latinLnBrk="1" hangingPunct="1">
              <a:lnSpc>
                <a:spcPct val="150000"/>
              </a:lnSpc>
              <a:spcBef>
                <a:spcPct val="0"/>
              </a:spcBef>
              <a:buNone/>
            </a:pPr>
            <a:r>
              <a:rPr lang="zh-CN" altLang="en-US" sz="1800" dirty="0">
                <a:solidFill>
                  <a:schemeClr val="tx1">
                    <a:lumMod val="65000"/>
                    <a:lumOff val="35000"/>
                  </a:schemeClr>
                </a:solidFill>
                <a:sym typeface="+mn-ea"/>
              </a:rPr>
              <a:t>fd：打开的文件描述符。</a:t>
            </a:r>
            <a:endParaRPr lang="zh-CN" altLang="en-US" sz="1800" dirty="0">
              <a:solidFill>
                <a:schemeClr val="tx1">
                  <a:lumMod val="65000"/>
                  <a:lumOff val="35000"/>
                </a:schemeClr>
              </a:solidFill>
              <a:sym typeface="+mn-ea"/>
            </a:endParaRPr>
          </a:p>
          <a:p>
            <a:pPr eaLnBrk="1" latinLnBrk="1" hangingPunct="1">
              <a:lnSpc>
                <a:spcPct val="150000"/>
              </a:lnSpc>
              <a:spcBef>
                <a:spcPct val="0"/>
              </a:spcBef>
              <a:buNone/>
            </a:pPr>
            <a:r>
              <a:rPr lang="zh-CN" altLang="en-US" sz="1800" dirty="0">
                <a:solidFill>
                  <a:schemeClr val="tx1">
                    <a:lumMod val="65000"/>
                    <a:lumOff val="35000"/>
                  </a:schemeClr>
                </a:solidFill>
                <a:sym typeface="+mn-ea"/>
              </a:rPr>
              <a:t>offset：改变经共享内存段访问的文件中数据的起始偏移值。</a:t>
            </a:r>
            <a:endParaRPr lang="zh-CN" altLang="en-US" sz="1800" dirty="0">
              <a:solidFill>
                <a:schemeClr val="tx1">
                  <a:lumMod val="65000"/>
                  <a:lumOff val="3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grpId="0" nodeType="afterEffect">
                                  <p:stCondLst>
                                    <p:cond delay="100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二、应用层mmap映射寄存器</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3302000"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龙芯</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2K1000 GPIO</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配置</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寄存器</a:t>
            </a:r>
            <a:endParaRPr lang="en-US" alt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r>
              <a:rPr lang="zh-CN" altLang="en-US" sz="1800" dirty="0">
                <a:solidFill>
                  <a:schemeClr val="tx1">
                    <a:lumMod val="65000"/>
                    <a:lumOff val="35000"/>
                  </a:schemeClr>
                </a:solidFill>
              </a:rPr>
              <a:t>在龙芯</a:t>
            </a:r>
            <a:r>
              <a:rPr lang="en-US" altLang="zh-CN" sz="1800" dirty="0">
                <a:solidFill>
                  <a:schemeClr val="tx1">
                    <a:lumMod val="65000"/>
                    <a:lumOff val="35000"/>
                  </a:schemeClr>
                </a:solidFill>
              </a:rPr>
              <a:t>2K1000</a:t>
            </a:r>
            <a:r>
              <a:rPr lang="zh-CN" altLang="en-US" sz="1800" dirty="0">
                <a:solidFill>
                  <a:schemeClr val="tx1">
                    <a:lumMod val="65000"/>
                    <a:lumOff val="35000"/>
                  </a:schemeClr>
                </a:solidFill>
              </a:rPr>
              <a:t>处理器用户手册里定义了</a:t>
            </a:r>
            <a:r>
              <a:rPr lang="en-US" altLang="zh-CN" sz="1800" dirty="0">
                <a:solidFill>
                  <a:schemeClr val="tx1">
                    <a:lumMod val="65000"/>
                    <a:lumOff val="35000"/>
                  </a:schemeClr>
                </a:solidFill>
              </a:rPr>
              <a:t>GPIO</a:t>
            </a:r>
            <a:r>
              <a:rPr lang="zh-CN" altLang="en-US" sz="1800" dirty="0">
                <a:solidFill>
                  <a:schemeClr val="tx1">
                    <a:lumMod val="65000"/>
                    <a:lumOff val="35000"/>
                  </a:schemeClr>
                </a:solidFill>
              </a:rPr>
              <a:t>相关的寄存器地址，所有寄存器的基地址为</a:t>
            </a:r>
            <a:r>
              <a:rPr lang="en-US" altLang="zh-CN" sz="1800" dirty="0">
                <a:solidFill>
                  <a:schemeClr val="tx1">
                    <a:lumMod val="65000"/>
                    <a:lumOff val="35000"/>
                  </a:schemeClr>
                </a:solidFill>
              </a:rPr>
              <a:t>0x1fe10000</a:t>
            </a:r>
            <a:r>
              <a:rPr lang="zh-CN" altLang="en-US" sz="1800" dirty="0">
                <a:solidFill>
                  <a:schemeClr val="tx1">
                    <a:lumMod val="65000"/>
                    <a:lumOff val="35000"/>
                  </a:schemeClr>
                </a:solidFill>
              </a:rPr>
              <a:t>。</a:t>
            </a:r>
            <a:endParaRPr lang="zh-CN" altLang="en-US" sz="1800" dirty="0">
              <a:solidFill>
                <a:schemeClr val="tx1">
                  <a:lumMod val="65000"/>
                  <a:lumOff val="35000"/>
                </a:schemeClr>
              </a:solidFill>
            </a:endParaRPr>
          </a:p>
        </p:txBody>
      </p:sp>
      <p:pic>
        <p:nvPicPr>
          <p:cNvPr id="8" name="图片 7"/>
          <p:cNvPicPr>
            <a:picLocks noChangeAspect="1"/>
          </p:cNvPicPr>
          <p:nvPr/>
        </p:nvPicPr>
        <p:blipFill>
          <a:blip r:embed="rId2"/>
          <a:stretch>
            <a:fillRect/>
          </a:stretch>
        </p:blipFill>
        <p:spPr>
          <a:xfrm>
            <a:off x="2056130" y="2277110"/>
            <a:ext cx="8077835" cy="33356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二、应用层mmap映射寄存器</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3302000"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龙芯</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2K1000 GPIO</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配置</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寄存器</a:t>
            </a:r>
            <a:endParaRPr lang="en-US" alt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pic>
        <p:nvPicPr>
          <p:cNvPr id="7" name="图片 6"/>
          <p:cNvPicPr>
            <a:picLocks noChangeAspect="1"/>
          </p:cNvPicPr>
          <p:nvPr/>
        </p:nvPicPr>
        <p:blipFill>
          <a:blip r:embed="rId2"/>
          <a:stretch>
            <a:fillRect/>
          </a:stretch>
        </p:blipFill>
        <p:spPr>
          <a:xfrm>
            <a:off x="1126490" y="1929130"/>
            <a:ext cx="10001250" cy="1809750"/>
          </a:xfrm>
          <a:prstGeom prst="rect">
            <a:avLst/>
          </a:prstGeom>
          <a:ln cmpd="dbl">
            <a:noFill/>
          </a:ln>
        </p:spPr>
      </p:pic>
      <p:pic>
        <p:nvPicPr>
          <p:cNvPr id="10" name="图片 9"/>
          <p:cNvPicPr>
            <a:picLocks noChangeAspect="1"/>
          </p:cNvPicPr>
          <p:nvPr/>
        </p:nvPicPr>
        <p:blipFill>
          <a:blip r:embed="rId3"/>
          <a:stretch>
            <a:fillRect/>
          </a:stretch>
        </p:blipFill>
        <p:spPr>
          <a:xfrm>
            <a:off x="1127125" y="4291965"/>
            <a:ext cx="9987280" cy="17907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left)">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p:nvPr/>
        </p:nvSpPr>
        <p:spPr bwMode="auto">
          <a:xfrm>
            <a:off x="355600" y="133350"/>
            <a:ext cx="840390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3200" b="1" dirty="0">
                <a:solidFill>
                  <a:srgbClr val="2676FF"/>
                </a:solidFill>
                <a:ea typeface="微软雅黑" panose="020B0503020204020204" charset="-122"/>
              </a:rPr>
              <a:t>二、应用层mmap映射寄存器</a:t>
            </a:r>
            <a:endParaRPr lang="zh-CN" altLang="en-US" sz="3200" b="1" dirty="0">
              <a:solidFill>
                <a:srgbClr val="2676FF"/>
              </a:solidFill>
              <a:ea typeface="微软雅黑" panose="020B0503020204020204" charset="-122"/>
            </a:endParaRPr>
          </a:p>
        </p:txBody>
      </p:sp>
      <p:sp>
        <p:nvSpPr>
          <p:cNvPr id="5" name="燕尾形 19"/>
          <p:cNvSpPr/>
          <p:nvPr/>
        </p:nvSpPr>
        <p:spPr>
          <a:xfrm>
            <a:off x="396471" y="1216135"/>
            <a:ext cx="298135" cy="330559"/>
          </a:xfrm>
          <a:prstGeom prst="chevron">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65000"/>
                  <a:lumOff val="35000"/>
                </a:schemeClr>
              </a:solidFill>
            </a:endParaRPr>
          </a:p>
        </p:txBody>
      </p:sp>
      <p:sp>
        <p:nvSpPr>
          <p:cNvPr id="6" name="矩形 5"/>
          <p:cNvSpPr/>
          <p:nvPr/>
        </p:nvSpPr>
        <p:spPr>
          <a:xfrm>
            <a:off x="838622" y="1196752"/>
            <a:ext cx="3302000" cy="367030"/>
          </a:xfrm>
          <a:prstGeom prst="rect">
            <a:avLst/>
          </a:prstGeom>
        </p:spPr>
        <p:txBody>
          <a:bodyPr wrap="none" lIns="91431" tIns="45716" rIns="91431" bIns="45716">
            <a:spAutoFit/>
          </a:bodyPr>
          <a:lstStyle/>
          <a:p>
            <a:pPr algn="l"/>
            <a:r>
              <a:rPr lang="zh-CN" b="1" dirty="0">
                <a:solidFill>
                  <a:schemeClr val="tx1">
                    <a:lumMod val="75000"/>
                    <a:lumOff val="25000"/>
                  </a:schemeClr>
                </a:solidFill>
                <a:latin typeface="微软雅黑" panose="020B0503020204020204" charset="-122"/>
                <a:ea typeface="微软雅黑" panose="020B0503020204020204" charset="-122"/>
                <a:sym typeface="+mn-ea"/>
              </a:rPr>
              <a:t>龙芯</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2K1000 GPIO</a:t>
            </a:r>
            <a:r>
              <a:rPr lang="zh-CN" altLang="en-US" b="1" dirty="0">
                <a:solidFill>
                  <a:schemeClr val="tx1">
                    <a:lumMod val="75000"/>
                    <a:lumOff val="25000"/>
                  </a:schemeClr>
                </a:solidFill>
                <a:latin typeface="微软雅黑" panose="020B0503020204020204" charset="-122"/>
                <a:ea typeface="微软雅黑" panose="020B0503020204020204" charset="-122"/>
                <a:sym typeface="+mn-ea"/>
              </a:rPr>
              <a:t>配置</a:t>
            </a:r>
            <a:r>
              <a:rPr lang="en-US" altLang="zh-CN" b="1" dirty="0">
                <a:solidFill>
                  <a:schemeClr val="tx1">
                    <a:lumMod val="75000"/>
                    <a:lumOff val="25000"/>
                  </a:schemeClr>
                </a:solidFill>
                <a:latin typeface="微软雅黑" panose="020B0503020204020204" charset="-122"/>
                <a:ea typeface="微软雅黑" panose="020B0503020204020204" charset="-122"/>
                <a:sym typeface="+mn-ea"/>
              </a:rPr>
              <a:t>寄存器</a:t>
            </a:r>
            <a:endParaRPr lang="en-US" altLang="zh-CN" b="1" dirty="0">
              <a:solidFill>
                <a:schemeClr val="tx1">
                  <a:lumMod val="75000"/>
                  <a:lumOff val="25000"/>
                </a:schemeClr>
              </a:solidFill>
              <a:latin typeface="微软雅黑" panose="020B0503020204020204" charset="-122"/>
              <a:ea typeface="微软雅黑" panose="020B0503020204020204" charset="-122"/>
              <a:sym typeface="+mn-ea"/>
            </a:endParaRPr>
          </a:p>
        </p:txBody>
      </p:sp>
      <p:pic>
        <p:nvPicPr>
          <p:cNvPr id="2" name="图片 1" descr="公司图标"/>
          <p:cNvPicPr>
            <a:picLocks noChangeAspect="1"/>
          </p:cNvPicPr>
          <p:nvPr/>
        </p:nvPicPr>
        <p:blipFill>
          <a:blip r:embed="rId1"/>
          <a:stretch>
            <a:fillRect/>
          </a:stretch>
        </p:blipFill>
        <p:spPr>
          <a:xfrm>
            <a:off x="7103110" y="0"/>
            <a:ext cx="2962275" cy="785495"/>
          </a:xfrm>
          <a:prstGeom prst="rect">
            <a:avLst/>
          </a:prstGeom>
        </p:spPr>
      </p:pic>
      <p:sp>
        <p:nvSpPr>
          <p:cNvPr id="4" name="矩形 3"/>
          <p:cNvSpPr>
            <a:spLocks noChangeArrowheads="1"/>
          </p:cNvSpPr>
          <p:nvPr/>
        </p:nvSpPr>
        <p:spPr bwMode="auto">
          <a:xfrm>
            <a:off x="380365" y="1557020"/>
            <a:ext cx="11381105" cy="505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charset="-122"/>
                <a:ea typeface="微软雅黑" panose="020B050302020402020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charset="-122"/>
                <a:ea typeface="微软雅黑" panose="020B050302020402020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charset="-122"/>
                <a:ea typeface="微软雅黑" panose="020B050302020402020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charset="-122"/>
                <a:ea typeface="微软雅黑" panose="020B0503020204020204" charset="-122"/>
                <a:sym typeface="Calibri" panose="020F0502020204030204" pitchFamily="34" charset="0"/>
              </a:defRPr>
            </a:lvl9pPr>
          </a:lstStyle>
          <a:p>
            <a:pPr eaLnBrk="1" latinLnBrk="1" hangingPunct="1">
              <a:lnSpc>
                <a:spcPct val="150000"/>
              </a:lnSpc>
              <a:spcBef>
                <a:spcPct val="0"/>
              </a:spcBef>
              <a:buNone/>
            </a:pPr>
            <a:r>
              <a:rPr lang="en-US" sz="1800" dirty="0">
                <a:solidFill>
                  <a:schemeClr val="tx1">
                    <a:lumMod val="65000"/>
                    <a:lumOff val="35000"/>
                  </a:schemeClr>
                </a:solidFill>
              </a:rPr>
              <a:t>        </a:t>
            </a:r>
            <a:endParaRPr lang="zh-CN" altLang="en-US" sz="1800" dirty="0">
              <a:solidFill>
                <a:schemeClr val="tx1">
                  <a:lumMod val="65000"/>
                  <a:lumOff val="35000"/>
                </a:schemeClr>
              </a:solidFill>
            </a:endParaRPr>
          </a:p>
        </p:txBody>
      </p:sp>
      <p:pic>
        <p:nvPicPr>
          <p:cNvPr id="8" name="图片 7"/>
          <p:cNvPicPr>
            <a:picLocks noChangeAspect="1"/>
          </p:cNvPicPr>
          <p:nvPr/>
        </p:nvPicPr>
        <p:blipFill>
          <a:blip r:embed="rId2"/>
          <a:stretch>
            <a:fillRect/>
          </a:stretch>
        </p:blipFill>
        <p:spPr>
          <a:xfrm>
            <a:off x="1137285" y="1906905"/>
            <a:ext cx="9915525" cy="1895475"/>
          </a:xfrm>
          <a:prstGeom prst="rect">
            <a:avLst/>
          </a:prstGeom>
        </p:spPr>
      </p:pic>
      <p:pic>
        <p:nvPicPr>
          <p:cNvPr id="9" name="图片 8"/>
          <p:cNvPicPr>
            <a:picLocks noChangeAspect="1"/>
          </p:cNvPicPr>
          <p:nvPr/>
        </p:nvPicPr>
        <p:blipFill>
          <a:blip r:embed="rId3"/>
          <a:stretch>
            <a:fillRect/>
          </a:stretch>
        </p:blipFill>
        <p:spPr>
          <a:xfrm>
            <a:off x="1228090" y="4337050"/>
            <a:ext cx="9877425" cy="19145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par>
                          <p:cTn id="22" fill="hold">
                            <p:stCondLst>
                              <p:cond delay="2500"/>
                            </p:stCondLst>
                            <p:childTnLst>
                              <p:par>
                                <p:cTn id="23" presetID="22" presetClass="entr" presetSubtype="8"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p:bldP spid="4" grpId="0"/>
    </p:bldLst>
  </p:timing>
</p:sld>
</file>

<file path=ppt/theme/theme1.xml><?xml version="1.0" encoding="utf-8"?>
<a:theme xmlns:a="http://schemas.openxmlformats.org/drawingml/2006/main" name="1_蓝色模板">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雅黑+Arial">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96633">
            <a:alpha val="52000"/>
          </a:srgbClr>
        </a:solidFill>
        <a:ln w="12700" cap="flat">
          <a:noFill/>
          <a:miter lim="400000"/>
        </a:ln>
      </a:spPr>
      <a:bodyPr wrap="square" lIns="0" tIns="0" rIns="0" bIns="0" numCol="1" anchor="ctr">
        <a:noAutofit/>
      </a:bodyPr>
      <a:lstStyle>
        <a:defPPr algn="ctr" defTabSz="1088390">
          <a:defRPr sz="2100">
            <a:solidFill>
              <a:prstClr val="black">
                <a:lumMod val="85000"/>
                <a:lumOff val="15000"/>
              </a:prstClr>
            </a:solidFill>
            <a:latin typeface="微软雅黑" panose="020B0503020204020204" charset="-122"/>
          </a:defRPr>
        </a:defPPr>
      </a:lstStyle>
    </a:spDef>
    <a:lnDef>
      <a:spPr>
        <a:ln w="19050">
          <a:solidFill>
            <a:srgbClr val="86A051"/>
          </a:solidFill>
        </a:ln>
      </a:spPr>
      <a:bodyPr/>
      <a:lstStyle/>
      <a:style>
        <a:lnRef idx="1">
          <a:schemeClr val="accent3"/>
        </a:lnRef>
        <a:fillRef idx="0">
          <a:schemeClr val="accent3"/>
        </a:fillRef>
        <a:effectRef idx="0">
          <a:schemeClr val="accent3"/>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2288</Words>
  <Application>WPS 演示</Application>
  <PresentationFormat>自定义</PresentationFormat>
  <Paragraphs>142</Paragraphs>
  <Slides>17</Slides>
  <Notes>2</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17</vt:i4>
      </vt:variant>
    </vt:vector>
  </HeadingPairs>
  <TitlesOfParts>
    <vt:vector size="25" baseType="lpstr">
      <vt:lpstr>Arial</vt:lpstr>
      <vt:lpstr>宋体</vt:lpstr>
      <vt:lpstr>Wingdings</vt:lpstr>
      <vt:lpstr>微软雅黑</vt:lpstr>
      <vt:lpstr>Calibri</vt:lpstr>
      <vt:lpstr>Arial Unicode MS</vt:lpstr>
      <vt:lpstr>1_蓝色模板</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万里云间戍</cp:lastModifiedBy>
  <cp:revision>2025</cp:revision>
  <cp:lastPrinted>2017-03-08T07:37:00Z</cp:lastPrinted>
  <dcterms:created xsi:type="dcterms:W3CDTF">2016-05-14T15:44:00Z</dcterms:created>
  <dcterms:modified xsi:type="dcterms:W3CDTF">2022-03-23T09:46:13Z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2052-11.1.0.11045</vt:lpwstr>
  </property>
  <property fmtid="{D5CDD505-2E9C-101B-9397-08002B2CF9AE}" pid="3" name="ICV">
    <vt:lpwstr>582A3E693E68499CB9B00B430A493EE8</vt:lpwstr>
  </property>
</Properties>
</file>